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8" r:id="rId3"/>
    <p:sldId id="259" r:id="rId4"/>
    <p:sldId id="260" r:id="rId5"/>
    <p:sldId id="293" r:id="rId6"/>
    <p:sldId id="294" r:id="rId7"/>
    <p:sldId id="265" r:id="rId8"/>
    <p:sldId id="266" r:id="rId9"/>
    <p:sldId id="268" r:id="rId10"/>
    <p:sldId id="270" r:id="rId11"/>
    <p:sldId id="271" r:id="rId12"/>
    <p:sldId id="274" r:id="rId13"/>
    <p:sldId id="276" r:id="rId14"/>
    <p:sldId id="277" r:id="rId15"/>
    <p:sldId id="279" r:id="rId16"/>
    <p:sldId id="278" r:id="rId17"/>
    <p:sldId id="292" r:id="rId18"/>
    <p:sldId id="281" r:id="rId19"/>
    <p:sldId id="282" r:id="rId20"/>
    <p:sldId id="275" r:id="rId21"/>
    <p:sldId id="289" r:id="rId22"/>
    <p:sldId id="291" r:id="rId23"/>
    <p:sldId id="290" r:id="rId24"/>
    <p:sldId id="273" r:id="rId25"/>
    <p:sldId id="287" r:id="rId2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632A-0C50-4928-9921-BF2E8DF7B772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AC29F83-7336-4A4B-901D-C3760CE3F5A2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0780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632A-0C50-4928-9921-BF2E8DF7B772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F83-7336-4A4B-901D-C3760CE3F5A2}" type="slidenum">
              <a:rPr lang="it-IT" smtClean="0"/>
              <a:t>‹N›</a:t>
            </a:fld>
            <a:endParaRPr lang="it-IT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788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632A-0C50-4928-9921-BF2E8DF7B772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F83-7336-4A4B-901D-C3760CE3F5A2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16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632A-0C50-4928-9921-BF2E8DF7B772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F83-7336-4A4B-901D-C3760CE3F5A2}" type="slidenum">
              <a:rPr lang="it-IT" smtClean="0"/>
              <a:t>‹N›</a:t>
            </a:fld>
            <a:endParaRPr lang="it-IT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469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632A-0C50-4928-9921-BF2E8DF7B772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F83-7336-4A4B-901D-C3760CE3F5A2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008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632A-0C50-4928-9921-BF2E8DF7B772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F83-7336-4A4B-901D-C3760CE3F5A2}" type="slidenum">
              <a:rPr lang="it-IT" smtClean="0"/>
              <a:t>‹N›</a:t>
            </a:fld>
            <a:endParaRPr lang="it-IT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067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632A-0C50-4928-9921-BF2E8DF7B772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F83-7336-4A4B-901D-C3760CE3F5A2}" type="slidenum">
              <a:rPr lang="it-IT" smtClean="0"/>
              <a:t>‹N›</a:t>
            </a:fld>
            <a:endParaRPr lang="it-IT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969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632A-0C50-4928-9921-BF2E8DF7B772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F83-7336-4A4B-901D-C3760CE3F5A2}" type="slidenum">
              <a:rPr lang="it-IT" smtClean="0"/>
              <a:t>‹N›</a:t>
            </a:fld>
            <a:endParaRPr lang="it-IT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90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632A-0C50-4928-9921-BF2E8DF7B772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F83-7336-4A4B-901D-C3760CE3F5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039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632A-0C50-4928-9921-BF2E8DF7B772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F83-7336-4A4B-901D-C3760CE3F5A2}" type="slidenum">
              <a:rPr lang="it-IT" smtClean="0"/>
              <a:t>‹N›</a:t>
            </a:fld>
            <a:endParaRPr lang="it-IT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674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C1F632A-0C50-4928-9921-BF2E8DF7B772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F83-7336-4A4B-901D-C3760CE3F5A2}" type="slidenum">
              <a:rPr lang="it-IT" smtClean="0"/>
              <a:t>‹N›</a:t>
            </a:fld>
            <a:endParaRPr lang="it-IT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8893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F632A-0C50-4928-9921-BF2E8DF7B772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AC29F83-7336-4A4B-901D-C3760CE3F5A2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734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BE81E7-F7C2-7A0A-4897-FF4D4EC0C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4000" b="1" dirty="0"/>
              <a:t>Badge di Cantiere – normativa di riferimento</a:t>
            </a:r>
            <a:br>
              <a:rPr lang="it-IT" dirty="0"/>
            </a:br>
            <a:endParaRPr lang="it-IT" sz="6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ADF60D-2583-A6A9-73D2-D888C74AD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373745"/>
            <a:ext cx="9603275" cy="3325091"/>
          </a:xfrm>
        </p:spPr>
        <p:txBody>
          <a:bodyPr>
            <a:normAutofit fontScale="70000" lnSpcReduction="20000"/>
          </a:bodyPr>
          <a:lstStyle/>
          <a:p>
            <a:r>
              <a:rPr lang="it-IT" b="1" u="sng" dirty="0" err="1"/>
              <a:t>D.Lgs.</a:t>
            </a:r>
            <a:r>
              <a:rPr lang="it-IT" b="1" u="sng" dirty="0"/>
              <a:t> n. 189/2016, art. 35, comma 6</a:t>
            </a:r>
            <a:r>
              <a:rPr lang="it-IT" dirty="0"/>
              <a:t>:  «[...] Le imprese di cui al comma 3 sono altresì tenute a fornire ai propri dipendenti un badge, con un ologramma non riproducibile, riportante [...] gli elementi identificativi dei dipendenti medesimi.»</a:t>
            </a:r>
          </a:p>
          <a:p>
            <a:r>
              <a:rPr lang="it-IT" b="1" u="sng" dirty="0"/>
              <a:t>Ordinanza n°. 216 del 27 Dicembre 2024: </a:t>
            </a:r>
            <a:r>
              <a:rPr lang="it-IT" dirty="0"/>
              <a:t>«[...] Ai fini dell’art. 35 il Commissario straordinario adotta specifiche misure per il controllo e la sicurezza nei cantieri, comprese forme di monitoraggio dei flussi della manodopera, anche tramite tecnologie innovative a carico delle imprese.» «[...] Tali misure possono prevedere la comunicazione e lo scambio di informazioni con autorità, enti pubblici, parti sociali e datori di lavoro.» «Gli esiti del monitoraggio dei flussi di manodopera sono messi a disposizione della Struttura di cui all’articolo 30 e delle prefetture – uffici territoriali del Governo territorialmente competenti, nonché dell’Ispettorato nazionale del lavoro, secondo modalità stabilite mediante accordi con il Commissario straordinario.» </a:t>
            </a:r>
            <a:br>
              <a:rPr lang="it-IT" dirty="0"/>
            </a:br>
            <a:r>
              <a:rPr lang="it-IT" dirty="0"/>
              <a:t>La piattaforma digitale della struttura commissariale «GE.DI.SI.» è stata implementata con la sezione «Monitoraggio cantieri»    per consentire il monitoraggio della manodopera.</a:t>
            </a:r>
            <a:endParaRPr lang="it-IT" b="1" u="sng" dirty="0"/>
          </a:p>
          <a:p>
            <a:r>
              <a:rPr lang="it-IT" b="1" u="sng" dirty="0"/>
              <a:t>Decreto n° 332 del 13 Aprile 2026.</a:t>
            </a:r>
          </a:p>
        </p:txBody>
      </p:sp>
    </p:spTree>
    <p:extLst>
      <p:ext uri="{BB962C8B-B14F-4D97-AF65-F5344CB8AC3E}">
        <p14:creationId xmlns:p14="http://schemas.microsoft.com/office/powerpoint/2010/main" val="3948978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5B2BD4-2207-0332-3DDD-7A72E8918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DIFFERENZA TRA I RUOLI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3A7572F5-C54B-2BF3-5CC9-6F5BCAD281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9563341"/>
              </p:ext>
            </p:extLst>
          </p:nvPr>
        </p:nvGraphicFramePr>
        <p:xfrm>
          <a:off x="2181026" y="1779474"/>
          <a:ext cx="10010974" cy="3600892"/>
        </p:xfrm>
        <a:graphic>
          <a:graphicData uri="http://schemas.openxmlformats.org/drawingml/2006/table">
            <a:tbl>
              <a:tblPr/>
              <a:tblGrid>
                <a:gridCol w="4995982">
                  <a:extLst>
                    <a:ext uri="{9D8B030D-6E8A-4147-A177-3AD203B41FA5}">
                      <a16:colId xmlns:a16="http://schemas.microsoft.com/office/drawing/2014/main" val="2037111025"/>
                    </a:ext>
                  </a:extLst>
                </a:gridCol>
                <a:gridCol w="5014992">
                  <a:extLst>
                    <a:ext uri="{9D8B030D-6E8A-4147-A177-3AD203B41FA5}">
                      <a16:colId xmlns:a16="http://schemas.microsoft.com/office/drawing/2014/main" val="2465675129"/>
                    </a:ext>
                  </a:extLst>
                </a:gridCol>
              </a:tblGrid>
              <a:tr h="7674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2500" b="1" dirty="0"/>
                        <a:t>Referente di cantiere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2500" b="1" dirty="0"/>
                        <a:t>Referente timbrature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5576472"/>
                  </a:ext>
                </a:extLst>
              </a:tr>
              <a:tr h="7083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2500" dirty="0"/>
                        <a:t>Gestionale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2500" dirty="0"/>
                        <a:t>Operativo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936013"/>
                  </a:ext>
                </a:extLst>
              </a:tr>
              <a:tr h="7083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2500" dirty="0"/>
                        <a:t>Gestisce dati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2500" dirty="0"/>
                        <a:t>Registra presenze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0253745"/>
                  </a:ext>
                </a:extLst>
              </a:tr>
              <a:tr h="7083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2500" dirty="0"/>
                        <a:t>Usa GE.DI.SI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2500" dirty="0"/>
                        <a:t>Usa App CNCE </a:t>
                      </a:r>
                      <a:r>
                        <a:rPr lang="it-IT" sz="2500"/>
                        <a:t>Badge Check</a:t>
                      </a:r>
                      <a:endParaRPr lang="it-IT" sz="2500" dirty="0"/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4317582"/>
                  </a:ext>
                </a:extLst>
              </a:tr>
              <a:tr h="7083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2500" dirty="0"/>
                        <a:t>Coordina cantiere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2500" dirty="0"/>
                        <a:t>Opera in cantiere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4603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727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96C4A0-538A-4D1A-0059-CE267EF44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FLUSSO COMPLESSIVO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F5D637-AE12-1087-103B-53D452D9F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7" indent="-514357">
              <a:buFont typeface="+mj-lt"/>
              <a:buAutoNum type="arabicPeriod"/>
            </a:pPr>
            <a:r>
              <a:rPr lang="it-IT" sz="2400" dirty="0"/>
              <a:t>Impresa → comunica dati </a:t>
            </a:r>
          </a:p>
          <a:p>
            <a:pPr marL="514357" indent="-514357">
              <a:buFont typeface="+mj-lt"/>
              <a:buAutoNum type="arabicPeriod"/>
            </a:pPr>
            <a:r>
              <a:rPr lang="it-IT" sz="2400" dirty="0"/>
              <a:t>Cassa → crea badge </a:t>
            </a:r>
          </a:p>
          <a:p>
            <a:pPr marL="514357" indent="-514357">
              <a:buFont typeface="+mj-lt"/>
              <a:buAutoNum type="arabicPeriod"/>
            </a:pPr>
            <a:r>
              <a:rPr lang="it-IT" sz="2400" dirty="0"/>
              <a:t>Referente timbrature → registra accessi </a:t>
            </a:r>
          </a:p>
          <a:p>
            <a:pPr marL="514357" indent="-514357">
              <a:buFont typeface="+mj-lt"/>
              <a:buAutoNum type="arabicPeriod"/>
            </a:pPr>
            <a:r>
              <a:rPr lang="it-IT" sz="2400" dirty="0"/>
              <a:t>Sistema → invia dati a GE.DI.SI </a:t>
            </a:r>
          </a:p>
          <a:p>
            <a:pPr marL="514357" indent="-514357">
              <a:buFont typeface="+mj-lt"/>
              <a:buAutoNum type="arabicPeriod"/>
            </a:pPr>
            <a:r>
              <a:rPr lang="it-IT" sz="2400" dirty="0"/>
              <a:t>Referente cantiere → aggiorna e controlla 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👉 Sistema integrato e automatico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7214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6B431C-CF67-9B33-59CD-A7A43F67F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6" y="624112"/>
            <a:ext cx="10817227" cy="705924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Procedura Operativa </a:t>
            </a:r>
            <a:r>
              <a:rPr lang="it-IT" b="1" dirty="0" err="1"/>
              <a:t>delL’IMPRESA</a:t>
            </a:r>
            <a:br>
              <a:rPr lang="it-IT" b="1" dirty="0"/>
            </a:br>
            <a:endParaRPr lang="it-IT" sz="2700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25DF85-1E34-1BB0-A65C-472672C7C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509" y="1228436"/>
            <a:ext cx="10156105" cy="5271601"/>
          </a:xfrm>
        </p:spPr>
        <p:txBody>
          <a:bodyPr>
            <a:normAutofit fontScale="92500" lnSpcReduction="10000"/>
          </a:bodyPr>
          <a:lstStyle/>
          <a:p>
            <a:endParaRPr lang="it-IT" dirty="0"/>
          </a:p>
          <a:p>
            <a:pPr marL="0" indent="0" algn="just">
              <a:buNone/>
            </a:pPr>
            <a:r>
              <a:rPr lang="it-IT" sz="2400" b="1" dirty="0"/>
              <a:t>L’impresa «capofila» invia la DNL – Denuncia di Nuovo Lavoro</a:t>
            </a:r>
            <a:r>
              <a:rPr lang="it-IT" sz="2400" dirty="0"/>
              <a:t> alla Cassa Edile/</a:t>
            </a:r>
            <a:r>
              <a:rPr lang="it-IT" sz="2400" dirty="0" err="1"/>
              <a:t>Edilcassa</a:t>
            </a:r>
            <a:r>
              <a:rPr lang="it-IT" sz="2400" dirty="0"/>
              <a:t> territorialmente competente per il cantiere. Il Cantiere, ricevuto dal gestionale dei cantieri in uso presso la Cassa, è contraddistinto da: </a:t>
            </a:r>
          </a:p>
          <a:p>
            <a:pPr marL="0" indent="0">
              <a:buNone/>
            </a:pPr>
            <a:r>
              <a:rPr lang="it-IT" sz="2400" dirty="0"/>
              <a:t>-   Codice Univoco di Cantiere (CUC) </a:t>
            </a:r>
          </a:p>
          <a:p>
            <a:pPr>
              <a:buFontTx/>
              <a:buChar char="-"/>
            </a:pPr>
            <a:r>
              <a:rPr lang="it-IT" sz="2400" dirty="0"/>
              <a:t>Codice Unico di Progetto (CUP) </a:t>
            </a:r>
          </a:p>
          <a:p>
            <a:pPr marL="0" indent="0" algn="just">
              <a:buNone/>
            </a:pPr>
            <a:r>
              <a:rPr lang="it-IT" sz="2400" dirty="0"/>
              <a:t>Nella DNL, l’impresa capofila deve comunicare gli ulteriori soggetti presenti in cantiere, quali imprese </a:t>
            </a:r>
            <a:r>
              <a:rPr lang="it-IT" sz="2400" b="1" dirty="0" err="1"/>
              <a:t>subaffidatarie</a:t>
            </a:r>
            <a:r>
              <a:rPr lang="it-IT" sz="2400" b="1" dirty="0"/>
              <a:t> edili e non edili, lavoratori autonomi, imprese in distacco e operanti in regime di somministrazione.</a:t>
            </a:r>
            <a:r>
              <a:rPr lang="it-IT" sz="2400" dirty="0"/>
              <a:t> L’impresa </a:t>
            </a:r>
            <a:r>
              <a:rPr lang="it-IT" sz="2400"/>
              <a:t>capofila verifica l’iscrizione </a:t>
            </a:r>
            <a:r>
              <a:rPr lang="it-IT" sz="2400" dirty="0"/>
              <a:t>di ciascuna impresa coinvolta nel cantiere </a:t>
            </a:r>
            <a:r>
              <a:rPr lang="it-IT" sz="2400" b="1" dirty="0"/>
              <a:t>all’Anagrafe Antimafia degli Esecutori</a:t>
            </a:r>
            <a:r>
              <a:rPr lang="it-IT" sz="2400" dirty="0"/>
              <a:t>, in quanto il sistema non consente l’inserimento di soggetti privi di tale requisito.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8442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94FA07-9F82-ACAA-FF48-2988561E7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802" y="638288"/>
            <a:ext cx="10240518" cy="1268485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/>
              <a:t>L’IMPRESA </a:t>
            </a:r>
            <a:br>
              <a:rPr lang="it-IT" sz="4000" b="1" dirty="0"/>
            </a:br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B2ADA6-A2B3-F2CD-C00A-1A47202A7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0801" y="1687034"/>
            <a:ext cx="10183814" cy="4224188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sz="2400" dirty="0"/>
              <a:t>L’impresa per richiedere il badge comunica con email alla Cassa tramite il </a:t>
            </a:r>
            <a:r>
              <a:rPr lang="it-IT" sz="2800" b="1" dirty="0"/>
              <a:t>“</a:t>
            </a:r>
            <a:r>
              <a:rPr lang="it-IT" sz="2400" b="1" dirty="0"/>
              <a:t>Modulo Raccolta Dati</a:t>
            </a:r>
            <a:r>
              <a:rPr lang="it-IT" sz="2800" b="1" dirty="0"/>
              <a:t>”</a:t>
            </a:r>
            <a:r>
              <a:rPr lang="it-IT" sz="2800" dirty="0"/>
              <a:t>(Mod.0)</a:t>
            </a:r>
            <a:r>
              <a:rPr lang="it-IT" sz="2400" dirty="0"/>
              <a:t>  i dati e le foto dei lavoratori da abilitare all’accesso nel cantiere e per i quali si richiede il badge. </a:t>
            </a:r>
          </a:p>
          <a:p>
            <a:r>
              <a:rPr lang="it-IT" sz="2400" dirty="0"/>
              <a:t>Una volta terminata la fase di sperimentazione, saranno disponibili dopo circa 15 gg lavorativi  i lavoratori o l’impresa ritira in Cassa i badge </a:t>
            </a:r>
          </a:p>
          <a:p>
            <a:r>
              <a:rPr lang="it-IT" sz="2400" dirty="0"/>
              <a:t>In attesa del badge fisico i lavoratori possono entrare in cantiere utilizzando la funzione «timbratura virtuale». </a:t>
            </a:r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440807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8267B2-BADF-1702-4964-C6658F793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COME L’IMPRESA RICHIEDE IL BADGE ALLA CASSA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144CB3-20DE-E344-9389-19D63780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3" y="1828799"/>
            <a:ext cx="9602787" cy="493964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sz="3800" b="1" dirty="0"/>
              <a:t>📌 Procedura operativa</a:t>
            </a:r>
          </a:p>
          <a:p>
            <a:pPr marL="0" indent="0">
              <a:buNone/>
            </a:pPr>
            <a:r>
              <a:rPr lang="it-IT" sz="3300" dirty="0"/>
              <a:t>	L’impresa </a:t>
            </a:r>
            <a:r>
              <a:rPr lang="it-IT" sz="3300" b="1" dirty="0"/>
              <a:t>NON crea direttamente il badge</a:t>
            </a:r>
            <a:r>
              <a:rPr lang="it-IT" sz="3300" dirty="0"/>
              <a:t>, ma: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3300" b="1" dirty="0"/>
              <a:t>Compila il “Modulo Raccolta Dati”</a:t>
            </a:r>
            <a:endParaRPr lang="it-IT" sz="33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3300" dirty="0"/>
              <a:t>Lo trasmette alla </a:t>
            </a:r>
            <a:r>
              <a:rPr lang="it-IT" sz="3300" b="1" dirty="0"/>
              <a:t>Cassa Edile territorialmente competente</a:t>
            </a:r>
            <a:r>
              <a:rPr lang="it-IT" sz="3300" dirty="0"/>
              <a:t> </a:t>
            </a:r>
          </a:p>
          <a:p>
            <a:pPr marL="0" indent="0">
              <a:buNone/>
            </a:pPr>
            <a:r>
              <a:rPr lang="it-IT" sz="3300" dirty="0"/>
              <a:t>👉 La Cassa: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sz="3300" dirty="0"/>
              <a:t>Procede alla verifica dei dati e della documentazione ricevuta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3300" dirty="0"/>
              <a:t>crea il badge nel sistema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3300" dirty="0"/>
              <a:t>emette e consegna il badge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5655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C3887E-D380-CB2E-AC5C-2B4E4D840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17" y="286327"/>
            <a:ext cx="10698237" cy="1567427"/>
          </a:xfrm>
        </p:spPr>
        <p:txBody>
          <a:bodyPr/>
          <a:lstStyle/>
          <a:p>
            <a:pPr algn="ctr"/>
            <a:r>
              <a:rPr lang="it-IT" b="1" dirty="0"/>
              <a:t>MODULO RACCOLTA DATI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F8C8BD-5F00-9030-D468-C58E7CB43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617" y="1487056"/>
            <a:ext cx="4620768" cy="4424168"/>
          </a:xfrm>
        </p:spPr>
        <p:txBody>
          <a:bodyPr>
            <a:normAutofit/>
          </a:bodyPr>
          <a:lstStyle/>
          <a:p>
            <a:r>
              <a:rPr lang="it-IT" b="1" dirty="0"/>
              <a:t>SEZIONE 1 — DATI IMPRESA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dirty="0"/>
              <a:t>Ragione sociale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dirty="0"/>
              <a:t>Codice fiscale / P.IVA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dirty="0"/>
              <a:t>Referente compilazione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dirty="0"/>
              <a:t>Data invio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dirty="0"/>
              <a:t>Indirizzo cantiere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dirty="0"/>
              <a:t>Codice Cantiere (CUC)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dirty="0"/>
              <a:t>Codice Progetto (CUP)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dirty="0"/>
              <a:t>Telefono /email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6B12B72-BC24-AF76-B0DD-AD2B4B7C0C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14" b="52881"/>
          <a:stretch>
            <a:fillRect/>
          </a:stretch>
        </p:blipFill>
        <p:spPr>
          <a:xfrm>
            <a:off x="4977385" y="1514816"/>
            <a:ext cx="6617207" cy="442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05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BA68D9-E754-48D2-7D6F-E5F692CDD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304800"/>
            <a:ext cx="11047412" cy="1233380"/>
          </a:xfrm>
        </p:spPr>
        <p:txBody>
          <a:bodyPr/>
          <a:lstStyle/>
          <a:p>
            <a:pPr algn="ctr"/>
            <a:r>
              <a:rPr lang="it-IT" b="1" dirty="0"/>
              <a:t>MODULO RACCOLTA DATI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77CF80-5B99-684A-2DCB-345BF0543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182255"/>
            <a:ext cx="3560617" cy="4775200"/>
          </a:xfrm>
        </p:spPr>
        <p:txBody>
          <a:bodyPr>
            <a:normAutofit fontScale="25000" lnSpcReduction="20000"/>
          </a:bodyPr>
          <a:lstStyle/>
          <a:p>
            <a:endParaRPr lang="it-IT" dirty="0"/>
          </a:p>
          <a:p>
            <a:r>
              <a:rPr lang="it-IT" sz="5600" b="1" dirty="0"/>
              <a:t>SEZIONE 2 — SCHEDA LAVORATORI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5600" dirty="0"/>
              <a:t>Nome e cognome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5600" dirty="0"/>
              <a:t>Codice fiscale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5600" dirty="0"/>
              <a:t>Data nascita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5600" dirty="0"/>
              <a:t>Luogo di nascita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5600" dirty="0"/>
              <a:t>Indirizzo di residenza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5600" dirty="0"/>
              <a:t>Contatti (email </a:t>
            </a:r>
            <a:r>
              <a:rPr lang="it-IT" sz="5600" dirty="0" err="1"/>
              <a:t>cell</a:t>
            </a:r>
            <a:r>
              <a:rPr lang="it-IT" sz="5600" dirty="0"/>
              <a:t>.)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5600" dirty="0"/>
              <a:t>Tipologia (dipendente/autonomo)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5600" dirty="0"/>
              <a:t>Impresa di appartenenza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5600" dirty="0"/>
              <a:t>Contratto/mansione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5600" dirty="0"/>
              <a:t>Data assunzione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5600" dirty="0"/>
              <a:t>Orario lavorativo  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br>
              <a:rPr lang="it-IT" dirty="0"/>
            </a:br>
            <a:endParaRPr lang="it-IT" dirty="0"/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D4D0F8-F485-F758-9D33-A8416C6178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224" t="7041" r="15125"/>
          <a:stretch>
            <a:fillRect/>
          </a:stretch>
        </p:blipFill>
        <p:spPr>
          <a:xfrm>
            <a:off x="4215384" y="1339273"/>
            <a:ext cx="7699248" cy="498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75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BDED439A-074B-CF10-3533-3D1DEA55F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2583"/>
            <a:ext cx="10546853" cy="1401172"/>
          </a:xfrm>
        </p:spPr>
        <p:txBody>
          <a:bodyPr/>
          <a:lstStyle/>
          <a:p>
            <a:pPr algn="ctr"/>
            <a:r>
              <a:rPr lang="it-IT" b="1" dirty="0"/>
              <a:t>MODULO RICHIESTA BADGE</a:t>
            </a:r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629E740-D793-97EB-EFB4-A360092D7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625600"/>
            <a:ext cx="5080000" cy="4645891"/>
          </a:xfrm>
        </p:spPr>
        <p:txBody>
          <a:bodyPr>
            <a:normAutofit/>
          </a:bodyPr>
          <a:lstStyle/>
          <a:p>
            <a:r>
              <a:rPr lang="it-IT" b="1" dirty="0"/>
              <a:t>SEZIONE 3 — REFERENTE DI CANTIERE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Nome e cognome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Codice fiscale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Data e luogo di nascita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Contatti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Indirizzo residenza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Ruolo/Funzioni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Cantiere di riferimento</a:t>
            </a:r>
          </a:p>
          <a:p>
            <a:pPr marL="457206" lvl="1" indent="0">
              <a:buNone/>
            </a:pPr>
            <a:endParaRPr lang="it-IT" sz="1399" dirty="0"/>
          </a:p>
          <a:p>
            <a:pPr marL="0" indent="0">
              <a:buNone/>
            </a:pPr>
            <a:r>
              <a:rPr lang="it-IT" sz="1600" dirty="0"/>
              <a:t>	👉 Figura unica per cantiere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BD3378E-C7B2-078B-1FB3-4EBD89B7A7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82" t="48990" r="6927" b="24537"/>
          <a:stretch>
            <a:fillRect/>
          </a:stretch>
        </p:blipFill>
        <p:spPr>
          <a:xfrm>
            <a:off x="4645891" y="1625600"/>
            <a:ext cx="7361382" cy="464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47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238941-0822-790A-3EF0-B7E717CFF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965" y="646545"/>
            <a:ext cx="10352889" cy="1207209"/>
          </a:xfrm>
        </p:spPr>
        <p:txBody>
          <a:bodyPr/>
          <a:lstStyle/>
          <a:p>
            <a:pPr algn="ctr"/>
            <a:r>
              <a:rPr lang="it-IT" dirty="0"/>
              <a:t> </a:t>
            </a:r>
            <a:r>
              <a:rPr lang="it-IT" b="1" dirty="0"/>
              <a:t>MODULO RACCOLTA DATI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1531CD-5DFE-CE81-8285-42C1ECB1D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965" y="1634837"/>
            <a:ext cx="4451926" cy="4893554"/>
          </a:xfrm>
        </p:spPr>
        <p:txBody>
          <a:bodyPr>
            <a:normAutofit/>
          </a:bodyPr>
          <a:lstStyle/>
          <a:p>
            <a:r>
              <a:rPr lang="it-IT" b="1" dirty="0"/>
              <a:t>SEZIONE 4 — RESPONSABILE TIMBRATURE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Nome e cognome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Codice fiscale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Data di nascita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Luogo di nascita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Cittadinanza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Contatti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Indirizzo di residenza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Ruolo/funzioni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1399" dirty="0"/>
              <a:t>Cantiere di riferimento</a:t>
            </a:r>
          </a:p>
          <a:p>
            <a:endParaRPr lang="it-IT" sz="1600" dirty="0"/>
          </a:p>
          <a:p>
            <a:pPr marL="0" indent="0">
              <a:buNone/>
            </a:pPr>
            <a:r>
              <a:rPr lang="it-IT" sz="1600" dirty="0"/>
              <a:t>	👉 Può essere più di uno 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9979169-6477-1BCC-0B7E-E7783C3789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2525"/>
          <a:stretch>
            <a:fillRect/>
          </a:stretch>
        </p:blipFill>
        <p:spPr>
          <a:xfrm>
            <a:off x="5153891" y="1634837"/>
            <a:ext cx="6724073" cy="480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256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9FD354-C87E-E41B-8AFA-964BFDC57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MODULO RACCOLTA DATI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2FF345-E836-4457-CED0-F8885BF88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3" y="1905000"/>
            <a:ext cx="8915401" cy="4424916"/>
          </a:xfrm>
        </p:spPr>
        <p:txBody>
          <a:bodyPr/>
          <a:lstStyle/>
          <a:p>
            <a:r>
              <a:rPr lang="it-IT" b="1" dirty="0"/>
              <a:t>ALLEGATI</a:t>
            </a:r>
          </a:p>
          <a:p>
            <a:pPr marL="0" indent="0">
              <a:buNone/>
            </a:pPr>
            <a:endParaRPr lang="it-IT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📸 Foto lavoratore in formato JPG o PNG (obbligatoria)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Nominare ogni foto con Codice Fiscale del lavoratore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Eventuali documenti integrativi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it-IT" dirty="0"/>
          </a:p>
          <a:p>
            <a:pPr marL="0" indent="0">
              <a:buNone/>
            </a:pPr>
            <a:r>
              <a:rPr lang="it-IT" sz="1600" dirty="0"/>
              <a:t>	👉 Senza foto → badge non attivabile </a:t>
            </a:r>
          </a:p>
          <a:p>
            <a:pPr marL="0" indent="0">
              <a:buNone/>
            </a:pPr>
            <a:endParaRPr lang="it-IT" sz="1600" dirty="0"/>
          </a:p>
          <a:p>
            <a:pPr marL="0" indent="0">
              <a:buNone/>
            </a:pPr>
            <a:r>
              <a:rPr lang="it-IT" sz="1600" dirty="0"/>
              <a:t>	La documentazione dovrà essere trasmessa a mezzo posta elettronica all’indirizzo 	</a:t>
            </a:r>
            <a:r>
              <a:rPr lang="it-IT" sz="1600" dirty="0">
                <a:solidFill>
                  <a:srgbClr val="00B0F0"/>
                </a:solidFill>
              </a:rPr>
              <a:t>info@cassaedile.ancona.it</a:t>
            </a:r>
          </a:p>
          <a:p>
            <a:pPr marL="0" indent="0">
              <a:buNone/>
            </a:pPr>
            <a:endParaRPr lang="it-IT" sz="1600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1441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C379B9-2045-A94D-852E-3FD073911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AMBITO DI APPLICAZIONE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9ED461-D607-75E5-CC47-D9435105A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400" b="1" dirty="0"/>
              <a:t>Dove si applica</a:t>
            </a:r>
            <a:endParaRPr lang="it-IT" sz="2400" dirty="0"/>
          </a:p>
          <a:p>
            <a:r>
              <a:rPr lang="it-IT" sz="2400" dirty="0"/>
              <a:t>Cantieri della </a:t>
            </a:r>
            <a:r>
              <a:rPr lang="it-IT" sz="4400" b="1" u="sng" dirty="0"/>
              <a:t>ricostruzione sisma 2016</a:t>
            </a:r>
            <a:r>
              <a:rPr lang="it-IT" sz="4400" u="sng" dirty="0"/>
              <a:t> </a:t>
            </a:r>
          </a:p>
          <a:p>
            <a:r>
              <a:rPr lang="it-IT" sz="2400" dirty="0"/>
              <a:t>Regioni: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400" dirty="0"/>
              <a:t>Marche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400" dirty="0"/>
              <a:t>Lazio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400" dirty="0"/>
              <a:t>Umbria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400" dirty="0"/>
              <a:t>Abruzzo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1856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B62602-5A99-4307-247D-409F4ABD3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582" y="624111"/>
            <a:ext cx="10036031" cy="1041657"/>
          </a:xfrm>
        </p:spPr>
        <p:txBody>
          <a:bodyPr/>
          <a:lstStyle/>
          <a:p>
            <a:pPr algn="ctr"/>
            <a:r>
              <a:rPr lang="it-IT" b="1" dirty="0"/>
              <a:t>CONSEGNA BADGE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B26A01-0B92-6655-AFF0-B101FEA50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927" y="2059708"/>
            <a:ext cx="10608687" cy="4369227"/>
          </a:xfrm>
        </p:spPr>
        <p:txBody>
          <a:bodyPr>
            <a:normAutofit/>
          </a:bodyPr>
          <a:lstStyle/>
          <a:p>
            <a:endParaRPr lang="it-IT" dirty="0"/>
          </a:p>
          <a:p>
            <a:pPr algn="just"/>
            <a:r>
              <a:rPr lang="it-IT" sz="1800" dirty="0"/>
              <a:t>I badge vengono consegnati direttamente ai lavoratori interessati o all’impresa o ad un suo delegato oppure spediti per raccomandata(Mod.1, Mod.2, Mod. 3)</a:t>
            </a:r>
          </a:p>
          <a:p>
            <a:pPr marL="457206" lvl="1" indent="0" algn="just">
              <a:buNone/>
            </a:pPr>
            <a:endParaRPr lang="it-IT" dirty="0"/>
          </a:p>
          <a:p>
            <a:pPr algn="just"/>
            <a:r>
              <a:rPr lang="it-IT" sz="1800" dirty="0"/>
              <a:t>Al momento della consegna, il lavoratore o l’impresa (o suo Delegato) deve controfirmare l’apposito modulo di consegna</a:t>
            </a:r>
          </a:p>
          <a:p>
            <a:pPr marL="0" indent="0" algn="just">
              <a:buNone/>
            </a:pPr>
            <a:endParaRPr lang="it-IT" sz="1800" b="1" dirty="0"/>
          </a:p>
          <a:p>
            <a:pPr algn="just"/>
            <a:r>
              <a:rPr lang="it-IT" sz="1800" dirty="0"/>
              <a:t>Contestualmente alla consegna del badge la Cassa fornisce l’informativa privacy relativa al trattamento dei dati personali necessari alla gestione del sistema badge e delle registrazioni delle timbrature</a:t>
            </a:r>
          </a:p>
          <a:p>
            <a:pPr marL="0" indent="0">
              <a:buNone/>
            </a:pPr>
            <a:endParaRPr lang="it-IT" sz="380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63283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BFF1D15-A1AC-B5FF-209A-2247CC81C8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9" b="23516"/>
          <a:stretch>
            <a:fillRect/>
          </a:stretch>
        </p:blipFill>
        <p:spPr bwMode="auto">
          <a:xfrm>
            <a:off x="2529476" y="193964"/>
            <a:ext cx="7510070" cy="56064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75932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B845C115-6EFA-8B0B-6F79-FAEB5B92EB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0327770"/>
              </p:ext>
            </p:extLst>
          </p:nvPr>
        </p:nvGraphicFramePr>
        <p:xfrm>
          <a:off x="3221666" y="221673"/>
          <a:ext cx="5748668" cy="5634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4533709" imgH="6415822" progId="Acrobat.Document.DC">
                  <p:embed/>
                </p:oleObj>
              </mc:Choice>
              <mc:Fallback>
                <p:oleObj name="Acrobat Document" r:id="rId2" imgW="4533709" imgH="641582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21666" y="221673"/>
                        <a:ext cx="5748668" cy="56341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1831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39E736D-CD9D-A86C-5423-2A5698E2BA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0" b="17119"/>
          <a:stretch>
            <a:fillRect/>
          </a:stretch>
        </p:blipFill>
        <p:spPr bwMode="auto">
          <a:xfrm>
            <a:off x="3237117" y="175492"/>
            <a:ext cx="6321662" cy="56064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073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67638B-FC08-C191-F4FE-9FB364046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2"/>
            <a:ext cx="8911687" cy="949509"/>
          </a:xfrm>
        </p:spPr>
        <p:txBody>
          <a:bodyPr/>
          <a:lstStyle/>
          <a:p>
            <a:pPr algn="ctr"/>
            <a:r>
              <a:rPr lang="it-IT" b="1" dirty="0"/>
              <a:t>SINTESI FINALE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AC002C-1F28-381F-1F77-2C193093C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3" y="1225486"/>
            <a:ext cx="8915401" cy="54109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400" dirty="0"/>
              <a:t>👉 Badge obbligatorio nei cantieri della ricostruzione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👉 Sistema gestito da: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it-IT" sz="2199" dirty="0"/>
              <a:t>Cassa Edile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it-IT" sz="2199" dirty="0"/>
              <a:t>Imprese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it-IT" sz="2199" dirty="0"/>
              <a:t>Commissario </a:t>
            </a:r>
          </a:p>
          <a:p>
            <a:pPr marL="457206" lvl="1" indent="0">
              <a:buNone/>
            </a:pPr>
            <a:endParaRPr lang="it-IT" sz="2199" dirty="0"/>
          </a:p>
          <a:p>
            <a:pPr marL="0" indent="0">
              <a:buNone/>
            </a:pPr>
            <a:r>
              <a:rPr lang="it-IT" sz="2400" dirty="0"/>
              <a:t>👉 Due figure chiave: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it-IT" sz="2199" dirty="0"/>
              <a:t>Referente di cantiere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it-IT" sz="2199" dirty="0"/>
              <a:t>Referente timbrature </a:t>
            </a:r>
          </a:p>
          <a:p>
            <a:pPr marL="457206" lvl="1" indent="0">
              <a:buNone/>
            </a:pPr>
            <a:endParaRPr lang="it-IT" sz="2199" dirty="0"/>
          </a:p>
          <a:p>
            <a:pPr marL="0" indent="0">
              <a:buNone/>
            </a:pPr>
            <a:r>
              <a:rPr lang="it-IT" sz="2400" dirty="0"/>
              <a:t>👉 Obiettivo:</a:t>
            </a:r>
            <a:br>
              <a:rPr lang="it-IT" sz="2400" dirty="0"/>
            </a:br>
            <a:r>
              <a:rPr lang="it-IT" sz="2400" dirty="0"/>
              <a:t>	</a:t>
            </a:r>
            <a:r>
              <a:rPr lang="it-IT" sz="2400" b="1" dirty="0"/>
              <a:t>legalità, sicurezza e trasparenza nei cantieri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3069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17D6D8E3-0141-9A2E-9D94-761DFEB6B1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76600" y="2058988"/>
            <a:ext cx="8915400" cy="1468437"/>
          </a:xfrm>
        </p:spPr>
        <p:txBody>
          <a:bodyPr/>
          <a:lstStyle/>
          <a:p>
            <a:pPr algn="ctr"/>
            <a:br>
              <a:rPr lang="it-IT" b="1" dirty="0"/>
            </a:br>
            <a:r>
              <a:rPr lang="it-IT" b="1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039798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3BD1BA-66D2-0200-0952-200CFC713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QUALI CANTIERI?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3518A8-648D-DB14-A707-AAB38D0D6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it-IT" sz="2400" b="1" dirty="0"/>
              <a:t>Cantieri obbligati al badge</a:t>
            </a:r>
            <a:endParaRPr lang="it-IT" sz="2400" dirty="0"/>
          </a:p>
          <a:p>
            <a:pPr algn="ctr"/>
            <a:r>
              <a:rPr lang="it-IT" sz="2400" u="sng" dirty="0"/>
              <a:t>Ricostruzione privata</a:t>
            </a:r>
            <a:br>
              <a:rPr lang="it-IT" sz="2400" dirty="0"/>
            </a:br>
            <a:r>
              <a:rPr lang="it-IT" sz="2400" dirty="0"/>
              <a:t>👉il cui decreto di concessione del contributo è stato rilasciato successivamente alla pubblicazione del decreto attuativo del 13/04/2026</a:t>
            </a:r>
          </a:p>
          <a:p>
            <a:pPr algn="ctr"/>
            <a:r>
              <a:rPr lang="it-IT" sz="2400" u="sng" dirty="0"/>
              <a:t>Ricostruzione pubblica </a:t>
            </a:r>
          </a:p>
          <a:p>
            <a:pPr marL="0" indent="0" algn="ctr">
              <a:buNone/>
            </a:pPr>
            <a:r>
              <a:rPr lang="it-IT" sz="2400" dirty="0"/>
              <a:t>    👉 il cui contratto di affidamento è stato sottoscritto successivamente alla pubblicazione del decreto attuativo del 13/04/2026</a:t>
            </a:r>
          </a:p>
          <a:p>
            <a:pPr marL="0" indent="0">
              <a:buNone/>
            </a:pPr>
            <a:r>
              <a:rPr lang="it-IT" sz="2400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54665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0466BB-77AA-EE21-714E-9A5B6861B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736" y="566928"/>
            <a:ext cx="10981944" cy="1359175"/>
          </a:xfrm>
        </p:spPr>
        <p:txBody>
          <a:bodyPr/>
          <a:lstStyle/>
          <a:p>
            <a:pPr algn="ctr"/>
            <a:r>
              <a:rPr lang="it-IT" b="1" dirty="0"/>
              <a:t>DECORRENZA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011BF6-742D-DA25-352C-34E2F5356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400" b="1" dirty="0"/>
              <a:t>Partenza progressiva del badge</a:t>
            </a:r>
            <a:endParaRPr lang="it-IT" sz="2400" dirty="0"/>
          </a:p>
          <a:p>
            <a:r>
              <a:rPr lang="it-IT" sz="2400" dirty="0"/>
              <a:t>≥ 500.000 € → dopo 1 mese </a:t>
            </a:r>
          </a:p>
          <a:p>
            <a:r>
              <a:rPr lang="it-IT" sz="2400" dirty="0"/>
              <a:t>≥ 258.000 € → dopo 12 mesi </a:t>
            </a:r>
          </a:p>
          <a:p>
            <a:r>
              <a:rPr lang="it-IT" sz="2400" dirty="0"/>
              <a:t>≥ 150.000 € → dopo 24 mesi </a:t>
            </a:r>
          </a:p>
          <a:p>
            <a:r>
              <a:rPr lang="it-IT" sz="2400" dirty="0"/>
              <a:t>Tutti i restanti  cantieri → dopo 36 mesi </a:t>
            </a:r>
          </a:p>
          <a:p>
            <a:pPr marL="0" indent="0">
              <a:buNone/>
            </a:pPr>
            <a:r>
              <a:rPr lang="it-IT" sz="2400" dirty="0"/>
              <a:t>	</a:t>
            </a:r>
          </a:p>
          <a:p>
            <a:pPr marL="0" indent="0">
              <a:buNone/>
            </a:pPr>
            <a:r>
              <a:rPr lang="it-IT" sz="2400" dirty="0"/>
              <a:t>	👉 Decorrenza dalla pubblicazione del decreto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7490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AF8919-59B7-62CB-57CE-3F889529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09" y="443345"/>
            <a:ext cx="10519145" cy="1410409"/>
          </a:xfrm>
        </p:spPr>
        <p:txBody>
          <a:bodyPr/>
          <a:lstStyle/>
          <a:p>
            <a:pPr algn="ctr"/>
            <a:r>
              <a:rPr lang="it-IT" b="1" dirty="0"/>
              <a:t>BADGE DI CANTIERE DIGITALE </a:t>
            </a:r>
          </a:p>
        </p:txBody>
      </p:sp>
      <p:sp useBgFill="1">
        <p:nvSpPr>
          <p:cNvPr id="3" name="Segnaposto contenuto 2">
            <a:extLst>
              <a:ext uri="{FF2B5EF4-FFF2-40B4-BE49-F238E27FC236}">
                <a16:creationId xmlns:a16="http://schemas.microsoft.com/office/drawing/2014/main" id="{BA8B900C-DE0B-455A-D0DE-91CDDC6C5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709" y="1690254"/>
            <a:ext cx="11120581" cy="2099411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Il badge di cantiere conterrà Foto, Nome Cognome, Codice Fiscale, Cittadinanza, impresa di appartenenza e data di inizio rapporto di lavoro</a:t>
            </a:r>
          </a:p>
          <a:p>
            <a:pPr algn="just"/>
            <a:r>
              <a:rPr lang="it-IT" dirty="0"/>
              <a:t>Il badge sarà di colore bianco per i lavoratori edili e con banda rossa per i lavoratori non edili </a:t>
            </a:r>
          </a:p>
          <a:p>
            <a:pPr algn="just"/>
            <a:r>
              <a:rPr lang="it-IT" dirty="0"/>
              <a:t>Il badge sarà dotato di tecnologia NFC e QR CODE </a:t>
            </a:r>
          </a:p>
          <a:p>
            <a:pPr algn="just"/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C5DF066-432F-DC8B-8413-4F6410A2898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4916" t="8881" r="5123" b="10811"/>
          <a:stretch>
            <a:fillRect/>
          </a:stretch>
        </p:blipFill>
        <p:spPr>
          <a:xfrm>
            <a:off x="2308554" y="3789665"/>
            <a:ext cx="6973454" cy="242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56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8D482-0B24-6278-4C0C-96EF3BB20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50E650-F97C-A355-F9F6-8622E8962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BADGE DI CANTIERE DIGITALE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18AA07-52DE-F351-518F-E96A45D81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Il lavoratore è tenuto a custodirlo con cura ed ad averlo sempre con sé durante l’attività svolta in cantiere;</a:t>
            </a:r>
          </a:p>
          <a:p>
            <a:pPr marL="0" indent="0" algn="just">
              <a:buNone/>
            </a:pPr>
            <a:r>
              <a:rPr lang="it-IT" dirty="0"/>
              <a:t>In caso di furto o smarrimento del badge, il lavoratore dovrà darne comunicazione, entro 24 ore, alla Cassa competente, la quale sospenderà immediatamente l’efficacia del badge smarrito e provvederà all’emissione di un badge nuovo;</a:t>
            </a:r>
          </a:p>
          <a:p>
            <a:pPr marL="0" indent="0" algn="just">
              <a:buNone/>
            </a:pPr>
            <a:r>
              <a:rPr lang="it-IT" dirty="0"/>
              <a:t>Il personale con contratto a tempo determinato, o nel caso di dimissioni o  licenziamento dovrà restituire il dispositivo al datore lavoro e successivamente riconsegnato alla Cassa per essere disabilitato.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7650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9D9897-F5D5-FB92-21C3-39C5B2FC9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FIGURE CHIAVE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87B631-03D8-9A5F-70E5-0E0AE050B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b="1" dirty="0"/>
              <a:t>Due ruoli fondamentali</a:t>
            </a:r>
            <a:endParaRPr lang="it-IT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599" dirty="0"/>
              <a:t>Referente di cantiere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599" dirty="0"/>
              <a:t>Referente delle timbrature 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it-IT" sz="2800" dirty="0"/>
              <a:t>	👉 Entrambi nominati dall’impresa capofila/affidataria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4612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1C8817-FC53-A032-AE67-0E8B50FC7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17" y="466345"/>
            <a:ext cx="10698236" cy="1394138"/>
          </a:xfrm>
        </p:spPr>
        <p:txBody>
          <a:bodyPr/>
          <a:lstStyle/>
          <a:p>
            <a:pPr algn="ctr"/>
            <a:r>
              <a:rPr lang="it-IT" b="1" dirty="0"/>
              <a:t>REFERENTE DI CANTIERE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ED8EEA-F596-4DE3-747D-8525B5135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8952" y="2084833"/>
            <a:ext cx="5333391" cy="3383894"/>
          </a:xfrm>
        </p:spPr>
        <p:txBody>
          <a:bodyPr>
            <a:normAutofit fontScale="77500" lnSpcReduction="20000"/>
          </a:bodyPr>
          <a:lstStyle/>
          <a:p>
            <a:r>
              <a:rPr lang="it-IT" sz="2400" b="1" dirty="0"/>
              <a:t>Chi è</a:t>
            </a:r>
            <a:endParaRPr lang="it-IT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99" dirty="0"/>
              <a:t>Responsabile organizzativo del cantiere </a:t>
            </a:r>
          </a:p>
          <a:p>
            <a:r>
              <a:rPr lang="it-IT" sz="2400" b="1" dirty="0"/>
              <a:t>Cosa fa</a:t>
            </a:r>
            <a:endParaRPr lang="it-IT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99" dirty="0"/>
              <a:t>Gestisce il “Settimanale di cantiere”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99" dirty="0"/>
              <a:t>Coordina dati: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it-IT" sz="2201" dirty="0"/>
              <a:t>imprese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it-IT" sz="2201" dirty="0"/>
              <a:t>lavoratori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it-IT" sz="2201" dirty="0"/>
              <a:t>mezzi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99" dirty="0"/>
              <a:t>Si interfaccia con GE.DI.SI (monitoraggio cantieri)</a:t>
            </a:r>
          </a:p>
          <a:p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C46EA31-14A5-42D1-B26E-9301D426C2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9659" y="2084833"/>
            <a:ext cx="4957855" cy="3374029"/>
          </a:xfrm>
        </p:spPr>
        <p:txBody>
          <a:bodyPr>
            <a:normAutofit fontScale="77500" lnSpcReduction="20000"/>
          </a:bodyPr>
          <a:lstStyle/>
          <a:p>
            <a:r>
              <a:rPr lang="it-IT" sz="2400" b="1" dirty="0"/>
              <a:t>Responsabilità</a:t>
            </a:r>
            <a:endParaRPr lang="it-IT" sz="2400" dirty="0"/>
          </a:p>
          <a:p>
            <a:pPr lvl="1"/>
            <a:r>
              <a:rPr lang="it-IT" sz="2199" dirty="0"/>
              <a:t>Correttezza dei dati </a:t>
            </a:r>
          </a:p>
          <a:p>
            <a:pPr lvl="1"/>
            <a:r>
              <a:rPr lang="it-IT" sz="2199" dirty="0"/>
              <a:t>Aggiornamento continuo </a:t>
            </a:r>
          </a:p>
          <a:p>
            <a:pPr lvl="1"/>
            <a:r>
              <a:rPr lang="it-IT" sz="2199" dirty="0"/>
              <a:t>Coordinamento subappalti </a:t>
            </a:r>
          </a:p>
          <a:p>
            <a:pPr lvl="1"/>
            <a:r>
              <a:rPr lang="it-IT" sz="2199" dirty="0"/>
              <a:t>Supporto ai controlli </a:t>
            </a:r>
          </a:p>
          <a:p>
            <a:pPr marL="0" indent="0">
              <a:buNone/>
            </a:pPr>
            <a:r>
              <a:rPr lang="it-IT" sz="2400" dirty="0"/>
              <a:t>	</a:t>
            </a:r>
          </a:p>
          <a:p>
            <a:pPr marL="0" indent="0">
              <a:buNone/>
            </a:pPr>
            <a:r>
              <a:rPr lang="it-IT" sz="2400" dirty="0"/>
              <a:t>	👉 Figura amministrativa centrale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587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D13FC6-8DD0-AB15-2129-C8C1D01AF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74321"/>
            <a:ext cx="9603275" cy="868679"/>
          </a:xfrm>
        </p:spPr>
        <p:txBody>
          <a:bodyPr/>
          <a:lstStyle/>
          <a:p>
            <a:pPr algn="ctr"/>
            <a:r>
              <a:rPr lang="it-IT" b="1" dirty="0"/>
              <a:t>Referente TIMBRATURE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BFF38E-0FE2-5C62-C530-AF1F3318F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850392"/>
            <a:ext cx="9603275" cy="5586984"/>
          </a:xfrm>
        </p:spPr>
        <p:txBody>
          <a:bodyPr>
            <a:normAutofit lnSpcReduction="10000"/>
          </a:bodyPr>
          <a:lstStyle/>
          <a:p>
            <a:r>
              <a:rPr lang="it-IT" sz="2400" b="1" dirty="0"/>
              <a:t>Chi è</a:t>
            </a:r>
            <a:endParaRPr lang="it-IT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99" dirty="0"/>
              <a:t>Operatore in cantiere </a:t>
            </a:r>
          </a:p>
          <a:p>
            <a:r>
              <a:rPr lang="it-IT" sz="2400" b="1" dirty="0"/>
              <a:t>Cosa fa</a:t>
            </a:r>
            <a:endParaRPr lang="it-IT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99" dirty="0"/>
              <a:t>Registra accessi lavoratori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99" dirty="0"/>
              <a:t>Usa app CNCE BadgeCheck </a:t>
            </a:r>
          </a:p>
          <a:p>
            <a:r>
              <a:rPr lang="it-IT" sz="2400" b="1" dirty="0"/>
              <a:t>Attività operative</a:t>
            </a:r>
            <a:endParaRPr lang="it-IT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99" dirty="0"/>
              <a:t>Verifica badge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99" dirty="0"/>
              <a:t>Controlla presenze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99" dirty="0"/>
              <a:t>Gestisce anomalie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2199" dirty="0"/>
              <a:t>Consulta timbrature giornaliere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it-IT" sz="2199" dirty="0"/>
          </a:p>
          <a:p>
            <a:pPr marL="0" indent="0">
              <a:buNone/>
            </a:pPr>
            <a:r>
              <a:rPr lang="it-IT" sz="2400" dirty="0"/>
              <a:t>👉 Figura operativa sul campo</a:t>
            </a:r>
          </a:p>
          <a:p>
            <a:pPr lvl="1"/>
            <a:endParaRPr lang="it-IT" sz="2400" dirty="0"/>
          </a:p>
          <a:p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E3F0723A-C90F-509A-1D01-3DFD66296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322" y="1069848"/>
            <a:ext cx="3075526" cy="522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419663"/>
      </p:ext>
    </p:extLst>
  </p:cSld>
  <p:clrMapOvr>
    <a:masterClrMapping/>
  </p:clrMapOvr>
</p:sld>
</file>

<file path=ppt/theme/theme1.xml><?xml version="1.0" encoding="utf-8"?>
<a:theme xmlns:a="http://schemas.openxmlformats.org/drawingml/2006/main" name="Raccolta">
  <a:themeElements>
    <a:clrScheme name="Raccolt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Raccolt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accolt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4314</TotalTime>
  <Words>1243</Words>
  <Application>Microsoft Office PowerPoint</Application>
  <PresentationFormat>Widescreen</PresentationFormat>
  <Paragraphs>192</Paragraphs>
  <Slides>25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0" baseType="lpstr">
      <vt:lpstr>Arial</vt:lpstr>
      <vt:lpstr>Gill Sans MT</vt:lpstr>
      <vt:lpstr>Wingdings</vt:lpstr>
      <vt:lpstr>Raccolta</vt:lpstr>
      <vt:lpstr>Acrobat Document</vt:lpstr>
      <vt:lpstr>Badge di Cantiere – normativa di riferimento </vt:lpstr>
      <vt:lpstr>AMBITO DI APPLICAZIONE</vt:lpstr>
      <vt:lpstr>QUALI CANTIERI?</vt:lpstr>
      <vt:lpstr>DECORRENZA</vt:lpstr>
      <vt:lpstr>BADGE DI CANTIERE DIGITALE </vt:lpstr>
      <vt:lpstr>BADGE DI CANTIERE DIGITALE </vt:lpstr>
      <vt:lpstr>FIGURE CHIAVE</vt:lpstr>
      <vt:lpstr>REFERENTE DI CANTIERE</vt:lpstr>
      <vt:lpstr>Referente TIMBRATURE</vt:lpstr>
      <vt:lpstr>DIFFERENZA TRA I RUOLI</vt:lpstr>
      <vt:lpstr>FLUSSO COMPLESSIVO</vt:lpstr>
      <vt:lpstr>Procedura Operativa delL’IMPRESA </vt:lpstr>
      <vt:lpstr>L’IMPRESA  </vt:lpstr>
      <vt:lpstr>COME L’IMPRESA RICHIEDE IL BADGE ALLA CASSA</vt:lpstr>
      <vt:lpstr>MODULO RACCOLTA DATI</vt:lpstr>
      <vt:lpstr>MODULO RACCOLTA DATI</vt:lpstr>
      <vt:lpstr>MODULO RICHIESTA BADGE</vt:lpstr>
      <vt:lpstr> MODULO RACCOLTA DATI </vt:lpstr>
      <vt:lpstr>MODULO RACCOLTA DATI</vt:lpstr>
      <vt:lpstr>CONSEGNA BADGE</vt:lpstr>
      <vt:lpstr>Presentazione standard di PowerPoint</vt:lpstr>
      <vt:lpstr>Presentazione standard di PowerPoint</vt:lpstr>
      <vt:lpstr>Presentazione standard di PowerPoint</vt:lpstr>
      <vt:lpstr>SINTESI FINALE</vt:lpstr>
      <vt:lpstr> GRAZIE PER 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Stefania Domizioli Direzione</dc:creator>
  <cp:lastModifiedBy>Marta</cp:lastModifiedBy>
  <cp:revision>91</cp:revision>
  <cp:lastPrinted>2026-06-17T15:27:27Z</cp:lastPrinted>
  <dcterms:created xsi:type="dcterms:W3CDTF">2026-04-30T12:43:28Z</dcterms:created>
  <dcterms:modified xsi:type="dcterms:W3CDTF">2026-06-22T10:52:48Z</dcterms:modified>
</cp:coreProperties>
</file>