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Lst>
  <p:notesMasterIdLst>
    <p:notesMasterId r:id="rId42"/>
  </p:notesMasterIdLst>
  <p:sldIdLst>
    <p:sldId id="272" r:id="rId3"/>
    <p:sldId id="7814" r:id="rId4"/>
    <p:sldId id="10448" r:id="rId5"/>
    <p:sldId id="7813" r:id="rId6"/>
    <p:sldId id="7792" r:id="rId7"/>
    <p:sldId id="7810" r:id="rId8"/>
    <p:sldId id="7797" r:id="rId9"/>
    <p:sldId id="7811" r:id="rId10"/>
    <p:sldId id="7812" r:id="rId11"/>
    <p:sldId id="7820" r:id="rId12"/>
    <p:sldId id="7819" r:id="rId13"/>
    <p:sldId id="10434" r:id="rId14"/>
    <p:sldId id="10451" r:id="rId15"/>
    <p:sldId id="10435" r:id="rId16"/>
    <p:sldId id="7731" r:id="rId17"/>
    <p:sldId id="10437" r:id="rId18"/>
    <p:sldId id="10447" r:id="rId19"/>
    <p:sldId id="10436" r:id="rId20"/>
    <p:sldId id="10442" r:id="rId21"/>
    <p:sldId id="10452" r:id="rId22"/>
    <p:sldId id="10438" r:id="rId23"/>
    <p:sldId id="7752" r:id="rId24"/>
    <p:sldId id="10439" r:id="rId25"/>
    <p:sldId id="7818" r:id="rId26"/>
    <p:sldId id="10440" r:id="rId27"/>
    <p:sldId id="10441" r:id="rId28"/>
    <p:sldId id="10443" r:id="rId29"/>
    <p:sldId id="10444" r:id="rId30"/>
    <p:sldId id="10449" r:id="rId31"/>
    <p:sldId id="10450" r:id="rId32"/>
    <p:sldId id="7795" r:id="rId33"/>
    <p:sldId id="7809" r:id="rId34"/>
    <p:sldId id="7817" r:id="rId35"/>
    <p:sldId id="7816" r:id="rId36"/>
    <p:sldId id="7791" r:id="rId37"/>
    <p:sldId id="10445" r:id="rId38"/>
    <p:sldId id="7796" r:id="rId39"/>
    <p:sldId id="10446" r:id="rId40"/>
    <p:sldId id="343" r:id="rId41"/>
  </p:sldIdLst>
  <p:sldSz cx="12192000" cy="6858000"/>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C883"/>
    <a:srgbClr val="66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212" autoAdjust="0"/>
    <p:restoredTop sz="94660"/>
  </p:normalViewPr>
  <p:slideViewPr>
    <p:cSldViewPr snapToGrid="0">
      <p:cViewPr varScale="1">
        <p:scale>
          <a:sx n="106" d="100"/>
          <a:sy n="106" d="100"/>
        </p:scale>
        <p:origin x="432"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diagrams/_rels/data2.xml.rels><?xml version="1.0" encoding="UTF-8" standalone="yes"?>
<Relationships xmlns="http://schemas.openxmlformats.org/package/2006/relationships"><Relationship Id="rId1" Type="http://schemas.openxmlformats.org/officeDocument/2006/relationships/hyperlink" Target="https://ance.it/2022/02/squadra-edilizia/" TargetMode="External"/></Relationships>
</file>

<file path=ppt/diagrams/_rels/data3.xml.rels><?xml version="1.0" encoding="UTF-8" standalone="yes"?>
<Relationships xmlns="http://schemas.openxmlformats.org/package/2006/relationships"><Relationship Id="rId3" Type="http://schemas.openxmlformats.org/officeDocument/2006/relationships/hyperlink" Target="https://www.normattiva.it/uri-res/N2Ls?urn:nir:stato:decreto.legislativo:2008;81" TargetMode="External"/><Relationship Id="rId2" Type="http://schemas.openxmlformats.org/officeDocument/2006/relationships/hyperlink" Target="https://www.normattiva.it/uri-res/N2Ls?urn:nir:stato:decreto.legislativo:2008-04-09;81~art18-com1-letu" TargetMode="External"/><Relationship Id="rId1" Type="http://schemas.openxmlformats.org/officeDocument/2006/relationships/hyperlink" Target="https://tussl.it/glossario/lavoratore"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ance.it/2022/02/squadra-edilizia/" TargetMode="External"/></Relationships>
</file>

<file path=ppt/diagrams/_rels/drawing3.xml.rels><?xml version="1.0" encoding="UTF-8" standalone="yes"?>
<Relationships xmlns="http://schemas.openxmlformats.org/package/2006/relationships"><Relationship Id="rId3" Type="http://schemas.openxmlformats.org/officeDocument/2006/relationships/hyperlink" Target="https://www.normattiva.it/uri-res/N2Ls?urn:nir:stato:decreto.legislativo:2008;81" TargetMode="External"/><Relationship Id="rId2" Type="http://schemas.openxmlformats.org/officeDocument/2006/relationships/hyperlink" Target="https://www.normattiva.it/uri-res/N2Ls?urn:nir:stato:decreto.legislativo:2008-04-09;81~art18-com1-letu" TargetMode="External"/><Relationship Id="rId1" Type="http://schemas.openxmlformats.org/officeDocument/2006/relationships/hyperlink" Target="https://tussl.it/glossario/lavoratore" TargetMode="Externa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3AFC4E-CA44-4436-BBD3-40606DB62016}" type="doc">
      <dgm:prSet loTypeId="urn:microsoft.com/office/officeart/2008/layout/VerticalCircleList" loCatId="list" qsTypeId="urn:microsoft.com/office/officeart/2005/8/quickstyle/simple1" qsCatId="simple" csTypeId="urn:microsoft.com/office/officeart/2005/8/colors/accent3_2" csCatId="accent3" phldr="1"/>
      <dgm:spPr/>
      <dgm:t>
        <a:bodyPr/>
        <a:lstStyle/>
        <a:p>
          <a:endParaRPr lang="it-IT"/>
        </a:p>
      </dgm:t>
    </dgm:pt>
    <dgm:pt modelId="{D80B884B-D033-4ECF-A35C-ED6611C59236}">
      <dgm:prSet custT="1"/>
      <dgm:spPr/>
      <dgm:t>
        <a:bodyPr/>
        <a:lstStyle/>
        <a:p>
          <a:pPr algn="just"/>
          <a:r>
            <a:rPr lang="it-IT" sz="1200" b="1" i="1" u="none" kern="1200" cap="all" normalizeH="0" baseline="0" dirty="0">
              <a:solidFill>
                <a:srgbClr val="103676"/>
              </a:solidFill>
              <a:latin typeface="Calibri"/>
              <a:ea typeface="+mn-ea"/>
              <a:cs typeface="Calibri"/>
            </a:rPr>
            <a:t>INAIL ELABORA, ENTRO 120 GIORNI DALLA DATA DI ENTRATA IN VIGORE DELLA LEGGE, ossia il 7 aprile 2026, MODELLI SEMPLIFICATI DI ORGANIZZAZIONE E GESTIONE PER LE MICROIMPRESE E LE PICCOLE E MEDIE IMPRESE, INDIVIDUANDO PRECISI PARAMETRI PER LA DECLINAZIONE DEGLI STESSI A LIVELLO AZIENDALE E SUPPORTA LE IMPRESE NELL’ADOZIONE DEI MODELLI MEDESIMI SUL PIANO GESTIONALE E APPLICATIVO </a:t>
          </a:r>
        </a:p>
      </dgm:t>
    </dgm:pt>
    <dgm:pt modelId="{CCA32529-FA37-47DA-9E77-AC93BFA39B0C}" type="parTrans" cxnId="{EBA6A176-D451-4C69-9F06-0569C6F349CB}">
      <dgm:prSet/>
      <dgm:spPr/>
      <dgm:t>
        <a:bodyPr/>
        <a:lstStyle/>
        <a:p>
          <a:endParaRPr lang="it-IT"/>
        </a:p>
      </dgm:t>
    </dgm:pt>
    <dgm:pt modelId="{00F60EB7-CA14-4B50-BFDE-E52B6E3D8E0D}" type="sibTrans" cxnId="{EBA6A176-D451-4C69-9F06-0569C6F349CB}">
      <dgm:prSet/>
      <dgm:spPr/>
      <dgm:t>
        <a:bodyPr/>
        <a:lstStyle/>
        <a:p>
          <a:endParaRPr lang="it-IT"/>
        </a:p>
      </dgm:t>
    </dgm:pt>
    <dgm:pt modelId="{7EAC4EB1-2270-43FE-A797-916EE5B77256}">
      <dgm:prSet custT="1"/>
      <dgm:spPr/>
      <dgm:t>
        <a:bodyPr/>
        <a:lstStyle/>
        <a:p>
          <a:pPr algn="just"/>
          <a:r>
            <a:rPr lang="it-IT" sz="1200" b="1" i="1" u="none" kern="1200" cap="all" normalizeH="0" baseline="0" dirty="0">
              <a:solidFill>
                <a:srgbClr val="103676"/>
              </a:solidFill>
              <a:latin typeface="Calibri"/>
              <a:ea typeface="+mn-ea"/>
              <a:cs typeface="Calibri"/>
            </a:rPr>
            <a:t>LA FORMAZIONE E, OVE PREVISTO, L’ADDESTRAMENTO SPECIFICO </a:t>
          </a:r>
          <a:r>
            <a:rPr lang="it-IT" sz="1200" b="1" i="1" u="sng" kern="1200" cap="all" normalizeH="0" baseline="0" dirty="0">
              <a:solidFill>
                <a:srgbClr val="103676"/>
              </a:solidFill>
              <a:latin typeface="Calibri"/>
              <a:ea typeface="+mn-ea"/>
              <a:cs typeface="Calibri"/>
            </a:rPr>
            <a:t>DEVONO</a:t>
          </a:r>
          <a:r>
            <a:rPr lang="it-IT" sz="1200" b="1" i="1" u="none" kern="1200" cap="all" normalizeH="0" baseline="0" dirty="0">
              <a:solidFill>
                <a:srgbClr val="103676"/>
              </a:solidFill>
              <a:latin typeface="Calibri"/>
              <a:ea typeface="+mn-ea"/>
              <a:cs typeface="Calibri"/>
            </a:rPr>
            <a:t> Avvenire IN OCCASIONE DEI PERIODI DI CASSA INTEGRAZIONE GUADAGNI, SIA IN CASO DI SOSPENSIONE CHE IN CASO DI RIDUZIONE DELL’ORARIO DI LAVORO</a:t>
          </a:r>
        </a:p>
      </dgm:t>
    </dgm:pt>
    <dgm:pt modelId="{A44953D1-11D5-4889-948A-22B861CBF38B}" type="parTrans" cxnId="{49C2DFB2-030F-4EB8-9062-A7E3FE64F3E7}">
      <dgm:prSet/>
      <dgm:spPr/>
      <dgm:t>
        <a:bodyPr/>
        <a:lstStyle/>
        <a:p>
          <a:endParaRPr lang="it-IT"/>
        </a:p>
      </dgm:t>
    </dgm:pt>
    <dgm:pt modelId="{66262F51-C426-4502-95ED-9B1AEAED2971}" type="sibTrans" cxnId="{49C2DFB2-030F-4EB8-9062-A7E3FE64F3E7}">
      <dgm:prSet/>
      <dgm:spPr/>
      <dgm:t>
        <a:bodyPr/>
        <a:lstStyle/>
        <a:p>
          <a:endParaRPr lang="it-IT"/>
        </a:p>
      </dgm:t>
    </dgm:pt>
    <dgm:pt modelId="{094CC805-E874-49BB-85A3-2FEB09A60C19}">
      <dgm:prSet custT="1"/>
      <dgm:spPr/>
      <dgm:t>
        <a:bodyPr/>
        <a:lstStyle/>
        <a:p>
          <a:pPr algn="just"/>
          <a:r>
            <a:rPr lang="it-IT" sz="1200" b="1" i="1" u="none" kern="1200" cap="all" normalizeH="0" baseline="0" dirty="0">
              <a:solidFill>
                <a:srgbClr val="103676"/>
              </a:solidFill>
              <a:latin typeface="Calibri"/>
              <a:ea typeface="+mn-ea"/>
              <a:cs typeface="Calibri"/>
            </a:rPr>
            <a:t>Gli interventi di ADDESTRAMENTO Possono ESSERE Effettuati ANCHE Mediante l’uso di moderne tecnologie di simulazione in ambiente reale o virtuale </a:t>
          </a:r>
        </a:p>
      </dgm:t>
    </dgm:pt>
    <dgm:pt modelId="{5C903B29-5444-48F5-93D8-C3E9DAEE7C78}" type="parTrans" cxnId="{637D9C8D-C7E7-4C5C-BD77-C1D735AFBC75}">
      <dgm:prSet/>
      <dgm:spPr/>
      <dgm:t>
        <a:bodyPr/>
        <a:lstStyle/>
        <a:p>
          <a:endParaRPr lang="it-IT"/>
        </a:p>
      </dgm:t>
    </dgm:pt>
    <dgm:pt modelId="{6CC13273-FF7E-4EA7-A136-73291C19599B}" type="sibTrans" cxnId="{637D9C8D-C7E7-4C5C-BD77-C1D735AFBC75}">
      <dgm:prSet/>
      <dgm:spPr/>
      <dgm:t>
        <a:bodyPr/>
        <a:lstStyle/>
        <a:p>
          <a:endParaRPr lang="it-IT"/>
        </a:p>
      </dgm:t>
    </dgm:pt>
    <dgm:pt modelId="{7E048964-2C13-499B-B537-BF787A9AAA78}">
      <dgm:prSet custT="1"/>
      <dgm:spPr/>
      <dgm:t>
        <a:bodyPr/>
        <a:lstStyle/>
        <a:p>
          <a:pPr algn="just"/>
          <a:r>
            <a:rPr lang="it-IT" sz="1200" b="1" i="1" u="none" kern="1200" cap="all" normalizeH="0" baseline="0" dirty="0">
              <a:solidFill>
                <a:srgbClr val="103676"/>
              </a:solidFill>
              <a:latin typeface="Calibri"/>
              <a:ea typeface="+mn-ea"/>
              <a:cs typeface="Calibri"/>
            </a:rPr>
            <a:t>Per le attività lavorative prestate con modalità di lavoro agile in ambienti di lavoro che non rientrano nella disponibilità giuridica del datore di lavoro, l’assolvimento degli obblighi di sicurezza (in particolare quelli che attengono ai </a:t>
          </a:r>
          <a:r>
            <a:rPr lang="it-IT" sz="1200" b="1" i="1" u="none" kern="1200" cap="all" normalizeH="0" baseline="0" dirty="0" err="1">
              <a:solidFill>
                <a:srgbClr val="103676"/>
              </a:solidFill>
              <a:latin typeface="Calibri"/>
              <a:ea typeface="+mn-ea"/>
              <a:cs typeface="Calibri"/>
            </a:rPr>
            <a:t>vdt</a:t>
          </a:r>
          <a:r>
            <a:rPr lang="it-IT" sz="1200" b="1" i="1" u="none" kern="1200" cap="all" normalizeH="0" baseline="0" dirty="0">
              <a:solidFill>
                <a:srgbClr val="103676"/>
              </a:solidFill>
              <a:latin typeface="Calibri"/>
              <a:ea typeface="+mn-ea"/>
              <a:cs typeface="Calibri"/>
            </a:rPr>
            <a:t>) è assicurato dal datore di lavoro mediante consegna al lavoratore ed al </a:t>
          </a:r>
          <a:r>
            <a:rPr lang="it-IT" sz="1200" b="1" i="1" u="none" kern="1200" cap="all" normalizeH="0" baseline="0" dirty="0" err="1">
              <a:solidFill>
                <a:srgbClr val="103676"/>
              </a:solidFill>
              <a:latin typeface="Calibri"/>
              <a:ea typeface="+mn-ea"/>
              <a:cs typeface="Calibri"/>
            </a:rPr>
            <a:t>rls</a:t>
          </a:r>
          <a:r>
            <a:rPr lang="it-IT" sz="1200" b="1" i="1" u="none" kern="1200" cap="all" normalizeH="0" baseline="0" dirty="0">
              <a:solidFill>
                <a:srgbClr val="103676"/>
              </a:solidFill>
              <a:latin typeface="Calibri"/>
              <a:ea typeface="+mn-ea"/>
              <a:cs typeface="Calibri"/>
            </a:rPr>
            <a:t> di una informativa scritta che contiene l’individuazione dei rischi generali e specifici. La periodicità è </a:t>
          </a:r>
          <a:r>
            <a:rPr lang="it-IT" sz="1200" b="1" i="1" u="sng" kern="1200" cap="all" normalizeH="0" baseline="0" dirty="0">
              <a:solidFill>
                <a:srgbClr val="103676"/>
              </a:solidFill>
              <a:latin typeface="Calibri"/>
              <a:ea typeface="+mn-ea"/>
              <a:cs typeface="Calibri"/>
            </a:rPr>
            <a:t>almeno annuale</a:t>
          </a:r>
          <a:r>
            <a:rPr lang="it-IT" sz="1200" b="1" i="1" u="none" kern="1200" cap="all" normalizeH="0" baseline="0" dirty="0">
              <a:solidFill>
                <a:srgbClr val="103676"/>
              </a:solidFill>
              <a:latin typeface="Calibri"/>
              <a:ea typeface="+mn-ea"/>
              <a:cs typeface="Calibri"/>
            </a:rPr>
            <a:t>. Resta fermo l’obbligo del lavoratore di cooperare all’attuazione delle misure di prevenzione predisposte dal datore di lavoro. Inserita una nuova sanzione per il datore di lavoro che non adempie al nuovo obbligo (arresto da 2 a 4 mesi o ammenda)</a:t>
          </a:r>
        </a:p>
      </dgm:t>
    </dgm:pt>
    <dgm:pt modelId="{60786E36-09CA-4558-9781-8485EC2EC0D4}" type="parTrans" cxnId="{7E69EF9B-7BF5-416D-ADFC-B007E01074E9}">
      <dgm:prSet/>
      <dgm:spPr/>
      <dgm:t>
        <a:bodyPr/>
        <a:lstStyle/>
        <a:p>
          <a:endParaRPr lang="it-IT"/>
        </a:p>
      </dgm:t>
    </dgm:pt>
    <dgm:pt modelId="{678669E7-D8C8-4898-A61D-D2A5FB602063}" type="sibTrans" cxnId="{7E69EF9B-7BF5-416D-ADFC-B007E01074E9}">
      <dgm:prSet/>
      <dgm:spPr/>
      <dgm:t>
        <a:bodyPr/>
        <a:lstStyle/>
        <a:p>
          <a:endParaRPr lang="it-IT"/>
        </a:p>
      </dgm:t>
    </dgm:pt>
    <dgm:pt modelId="{8AA957C9-51CD-4048-8E34-EA4907E624C4}">
      <dgm:prSet custT="1"/>
      <dgm:spPr>
        <a:noFill/>
        <a:ln w="25400" cap="flat" cmpd="sng" algn="ctr">
          <a:noFill/>
          <a:prstDash val="solid"/>
          <a:miter lim="800000"/>
        </a:ln>
        <a:effectLst/>
      </dgm:spPr>
      <dgm:t>
        <a:bodyPr/>
        <a:lstStyle/>
        <a:p>
          <a:pPr algn="just"/>
          <a:r>
            <a:rPr lang="it-IT" sz="1200" b="1" i="1" u="none" kern="1200" cap="all" normalizeH="0" baseline="0" dirty="0">
              <a:solidFill>
                <a:srgbClr val="103676"/>
              </a:solidFill>
              <a:latin typeface="Calibri"/>
              <a:ea typeface="+mn-ea"/>
              <a:cs typeface="Calibri"/>
            </a:rPr>
            <a:t>Modifiche all’allegato vii del </a:t>
          </a:r>
          <a:r>
            <a:rPr lang="it-IT" sz="1200" b="1" i="1" u="none" kern="1200" cap="all" normalizeH="0" baseline="0" dirty="0" err="1">
              <a:solidFill>
                <a:srgbClr val="103676"/>
              </a:solidFill>
              <a:latin typeface="Calibri"/>
              <a:ea typeface="+mn-ea"/>
              <a:cs typeface="Calibri"/>
            </a:rPr>
            <a:t>tusl</a:t>
          </a:r>
          <a:r>
            <a:rPr lang="it-IT" sz="1200" b="1" i="1" u="none" kern="1200" cap="all" normalizeH="0" baseline="0" dirty="0">
              <a:solidFill>
                <a:srgbClr val="103676"/>
              </a:solidFill>
              <a:latin typeface="Calibri"/>
              <a:ea typeface="+mn-ea"/>
              <a:cs typeface="Calibri"/>
            </a:rPr>
            <a:t>: inserite le </a:t>
          </a:r>
          <a:r>
            <a:rPr lang="it-IT" sz="1200" b="1" i="1" u="none" kern="1200" cap="all" normalizeH="0" baseline="0" dirty="0" err="1">
              <a:solidFill>
                <a:srgbClr val="103676"/>
              </a:solidFill>
              <a:latin typeface="Calibri"/>
              <a:ea typeface="+mn-ea"/>
              <a:cs typeface="Calibri"/>
            </a:rPr>
            <a:t>ple</a:t>
          </a:r>
          <a:r>
            <a:rPr lang="it-IT" sz="1200" b="1" i="1" u="none" kern="1200" cap="all" normalizeH="0" baseline="0" dirty="0">
              <a:solidFill>
                <a:srgbClr val="103676"/>
              </a:solidFill>
              <a:latin typeface="Calibri"/>
              <a:ea typeface="+mn-ea"/>
              <a:cs typeface="Calibri"/>
            </a:rPr>
            <a:t> e le piattaforme di lavoro fuori strada per operazioni in frutteto – verifica triennale</a:t>
          </a:r>
        </a:p>
      </dgm:t>
    </dgm:pt>
    <dgm:pt modelId="{172F9A7F-9164-49BB-90F5-D610FF823E30}" type="parTrans" cxnId="{13D9A3D2-D8CC-4898-BCA7-43D944002536}">
      <dgm:prSet/>
      <dgm:spPr/>
      <dgm:t>
        <a:bodyPr/>
        <a:lstStyle/>
        <a:p>
          <a:endParaRPr lang="it-IT"/>
        </a:p>
      </dgm:t>
    </dgm:pt>
    <dgm:pt modelId="{B8C3CCF2-FC6A-41C4-A1EE-152715A48F75}" type="sibTrans" cxnId="{13D9A3D2-D8CC-4898-BCA7-43D944002536}">
      <dgm:prSet/>
      <dgm:spPr/>
      <dgm:t>
        <a:bodyPr/>
        <a:lstStyle/>
        <a:p>
          <a:endParaRPr lang="it-IT"/>
        </a:p>
      </dgm:t>
    </dgm:pt>
    <dgm:pt modelId="{15C7BE46-82F9-4ED3-9AC9-E919A454E324}">
      <dgm:prSet custT="1"/>
      <dgm:spPr/>
      <dgm:t>
        <a:bodyPr/>
        <a:lstStyle/>
        <a:p>
          <a:pPr algn="just"/>
          <a:r>
            <a:rPr lang="it-IT" sz="1200" b="1" i="1" u="none" kern="1200" cap="all" normalizeH="0" baseline="0" dirty="0">
              <a:solidFill>
                <a:srgbClr val="103676"/>
              </a:solidFill>
              <a:latin typeface="Calibri"/>
              <a:ea typeface="+mn-ea"/>
              <a:cs typeface="Calibri"/>
            </a:rPr>
            <a:t>Il lavoratore sospeso dall’attività lavorativa e beneficiario di una prestazione di sostegno del reddito in costanza di rapporto di lavoro decade dal trattamento qualora rifiuti di essere avviato ad un corso di formazione o di riqualificazione, ivi compreso quello in materia di salute e sicurezza sul luogo di lavoro o non lo frequenti regolarmente senza un giustificato motivo</a:t>
          </a:r>
        </a:p>
      </dgm:t>
    </dgm:pt>
    <dgm:pt modelId="{24465A46-955E-4A60-B252-3E7D6EDEBA48}" type="parTrans" cxnId="{9F5F714E-305D-402A-9E33-0A7C6E334482}">
      <dgm:prSet/>
      <dgm:spPr/>
      <dgm:t>
        <a:bodyPr/>
        <a:lstStyle/>
        <a:p>
          <a:endParaRPr lang="it-IT"/>
        </a:p>
      </dgm:t>
    </dgm:pt>
    <dgm:pt modelId="{AA057C37-0E69-4967-BF31-31A5C09E4335}" type="sibTrans" cxnId="{9F5F714E-305D-402A-9E33-0A7C6E334482}">
      <dgm:prSet/>
      <dgm:spPr/>
      <dgm:t>
        <a:bodyPr/>
        <a:lstStyle/>
        <a:p>
          <a:endParaRPr lang="it-IT"/>
        </a:p>
      </dgm:t>
    </dgm:pt>
    <dgm:pt modelId="{A46F1B0B-46F8-460D-9FC3-143025AE22B1}" type="pres">
      <dgm:prSet presAssocID="{A63AFC4E-CA44-4436-BBD3-40606DB62016}" presName="Name0" presStyleCnt="0">
        <dgm:presLayoutVars>
          <dgm:dir/>
        </dgm:presLayoutVars>
      </dgm:prSet>
      <dgm:spPr/>
    </dgm:pt>
    <dgm:pt modelId="{B01BFF2B-1F6E-4FFD-8637-04CEA3FC8817}" type="pres">
      <dgm:prSet presAssocID="{D80B884B-D033-4ECF-A35C-ED6611C59236}" presName="noChildren" presStyleCnt="0"/>
      <dgm:spPr/>
    </dgm:pt>
    <dgm:pt modelId="{D945B34A-1A94-4879-99EF-0A98F8694B6D}" type="pres">
      <dgm:prSet presAssocID="{D80B884B-D033-4ECF-A35C-ED6611C59236}" presName="gap" presStyleCnt="0"/>
      <dgm:spPr/>
    </dgm:pt>
    <dgm:pt modelId="{2DB6ACE3-0B41-4B8C-AC90-FDC539BB45F9}" type="pres">
      <dgm:prSet presAssocID="{D80B884B-D033-4ECF-A35C-ED6611C59236}" presName="medCircle2" presStyleLbl="vennNode1" presStyleIdx="0" presStyleCnt="6" custLinFactNeighborY="-6015"/>
      <dgm:spPr>
        <a:xfrm>
          <a:off x="4388788" y="0"/>
          <a:ext cx="982832" cy="982832"/>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ln>
        <a:effectLst/>
      </dgm:spPr>
    </dgm:pt>
    <dgm:pt modelId="{A795E6FB-6D11-4E50-8407-2DDD48A0F272}" type="pres">
      <dgm:prSet presAssocID="{D80B884B-D033-4ECF-A35C-ED6611C59236}" presName="txLvlOnly1" presStyleLbl="revTx" presStyleIdx="0" presStyleCnt="6" custScaleX="190099" custLinFactNeighborX="46107" custLinFactNeighborY="-52"/>
      <dgm:spPr/>
    </dgm:pt>
    <dgm:pt modelId="{C56255C8-B052-4E45-AF2B-7A3874A0213B}" type="pres">
      <dgm:prSet presAssocID="{7EAC4EB1-2270-43FE-A797-916EE5B77256}" presName="noChildren" presStyleCnt="0"/>
      <dgm:spPr/>
    </dgm:pt>
    <dgm:pt modelId="{E46667E8-AFF1-412E-9E47-35533A6F9DC0}" type="pres">
      <dgm:prSet presAssocID="{7EAC4EB1-2270-43FE-A797-916EE5B77256}" presName="gap" presStyleCnt="0"/>
      <dgm:spPr/>
    </dgm:pt>
    <dgm:pt modelId="{45BF6B9F-4926-4EAF-9E01-8B3D4AC12F51}" type="pres">
      <dgm:prSet presAssocID="{7EAC4EB1-2270-43FE-A797-916EE5B77256}" presName="medCircle2" presStyleLbl="vennNode1" presStyleIdx="1" presStyleCnt="6"/>
      <dgm:spPr>
        <a:xfrm>
          <a:off x="4388788" y="982841"/>
          <a:ext cx="982832" cy="982832"/>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gm:spPr>
    </dgm:pt>
    <dgm:pt modelId="{AC9EA3DC-E3C9-43A3-90B8-A4B4B0F13E55}" type="pres">
      <dgm:prSet presAssocID="{7EAC4EB1-2270-43FE-A797-916EE5B77256}" presName="txLvlOnly1" presStyleLbl="revTx" presStyleIdx="1" presStyleCnt="6" custScaleX="190099" custLinFactNeighborX="45807" custLinFactNeighborY="-2695"/>
      <dgm:spPr/>
    </dgm:pt>
    <dgm:pt modelId="{3DCF9940-4BD4-446C-A18C-5C74A1DC2265}" type="pres">
      <dgm:prSet presAssocID="{094CC805-E874-49BB-85A3-2FEB09A60C19}" presName="noChildren" presStyleCnt="0"/>
      <dgm:spPr/>
    </dgm:pt>
    <dgm:pt modelId="{CB817726-D882-43CB-B1B7-DE2AC19CF2EE}" type="pres">
      <dgm:prSet presAssocID="{094CC805-E874-49BB-85A3-2FEB09A60C19}" presName="gap" presStyleCnt="0"/>
      <dgm:spPr/>
    </dgm:pt>
    <dgm:pt modelId="{C2BBAE6E-C02C-4359-8CF4-EA3B87FD37B8}" type="pres">
      <dgm:prSet presAssocID="{094CC805-E874-49BB-85A3-2FEB09A60C19}" presName="medCircle2" presStyleLbl="vennNode1" presStyleIdx="2" presStyleCnt="6"/>
      <dgm:spPr>
        <a:xfrm>
          <a:off x="4388788" y="1965673"/>
          <a:ext cx="982832" cy="982832"/>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gm:spPr>
    </dgm:pt>
    <dgm:pt modelId="{2215E313-5877-4AE6-BCBD-7BC431D227FD}" type="pres">
      <dgm:prSet presAssocID="{094CC805-E874-49BB-85A3-2FEB09A60C19}" presName="txLvlOnly1" presStyleLbl="revTx" presStyleIdx="2" presStyleCnt="6" custScaleX="190099" custLinFactNeighborX="45743" custLinFactNeighborY="-218"/>
      <dgm:spPr/>
    </dgm:pt>
    <dgm:pt modelId="{FA2F34CF-E52B-4CFC-A721-C87F379944F2}" type="pres">
      <dgm:prSet presAssocID="{15C7BE46-82F9-4ED3-9AC9-E919A454E324}" presName="noChildren" presStyleCnt="0"/>
      <dgm:spPr/>
    </dgm:pt>
    <dgm:pt modelId="{E6D37475-77F0-4050-8D75-58AF8DFB82D5}" type="pres">
      <dgm:prSet presAssocID="{15C7BE46-82F9-4ED3-9AC9-E919A454E324}" presName="gap" presStyleCnt="0"/>
      <dgm:spPr/>
    </dgm:pt>
    <dgm:pt modelId="{E218F6AC-58D7-4203-B8BB-7FA0B8562223}" type="pres">
      <dgm:prSet presAssocID="{15C7BE46-82F9-4ED3-9AC9-E919A454E324}" presName="medCircle2" presStyleLbl="vennNode1" presStyleIdx="3" presStyleCnt="6"/>
      <dgm:spPr>
        <a:xfrm>
          <a:off x="4388788" y="2948505"/>
          <a:ext cx="982832" cy="982832"/>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gm:spPr>
    </dgm:pt>
    <dgm:pt modelId="{01C6914B-FDCC-4A09-9E53-2904A4152799}" type="pres">
      <dgm:prSet presAssocID="{15C7BE46-82F9-4ED3-9AC9-E919A454E324}" presName="txLvlOnly1" presStyleLbl="revTx" presStyleIdx="3" presStyleCnt="6" custScaleX="190062" custLinFactNeighborX="45613" custLinFactNeighborY="-4114"/>
      <dgm:spPr/>
    </dgm:pt>
    <dgm:pt modelId="{D7ACA008-BC7B-4C7F-BF8A-B9E563136837}" type="pres">
      <dgm:prSet presAssocID="{7E048964-2C13-499B-B537-BF787A9AAA78}" presName="noChildren" presStyleCnt="0"/>
      <dgm:spPr/>
    </dgm:pt>
    <dgm:pt modelId="{2B1F8D92-B1CE-41CF-B5E8-88405F86E14B}" type="pres">
      <dgm:prSet presAssocID="{7E048964-2C13-499B-B537-BF787A9AAA78}" presName="gap" presStyleCnt="0"/>
      <dgm:spPr/>
    </dgm:pt>
    <dgm:pt modelId="{C7551411-1BF7-4FB7-A804-45650C0DAC06}" type="pres">
      <dgm:prSet presAssocID="{7E048964-2C13-499B-B537-BF787A9AAA78}" presName="medCircle2" presStyleLbl="vennNode1" presStyleIdx="4" presStyleCnt="6"/>
      <dgm:spPr>
        <a:xfrm>
          <a:off x="4388788" y="3931338"/>
          <a:ext cx="982832" cy="982832"/>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gm:spPr>
    </dgm:pt>
    <dgm:pt modelId="{30B258A3-4C8F-4FAD-8900-611672D7E8CF}" type="pres">
      <dgm:prSet presAssocID="{7E048964-2C13-499B-B537-BF787A9AAA78}" presName="txLvlOnly1" presStyleLbl="revTx" presStyleIdx="4" presStyleCnt="6" custScaleX="190062" custLinFactNeighborX="46000" custLinFactNeighborY="-1658"/>
      <dgm:spPr/>
    </dgm:pt>
    <dgm:pt modelId="{109519A1-041E-49D7-94D6-9BD4C02ED364}" type="pres">
      <dgm:prSet presAssocID="{8AA957C9-51CD-4048-8E34-EA4907E624C4}" presName="noChildren" presStyleCnt="0"/>
      <dgm:spPr/>
    </dgm:pt>
    <dgm:pt modelId="{EA96D49E-4F7F-4C17-AB95-AAAEC090F074}" type="pres">
      <dgm:prSet presAssocID="{8AA957C9-51CD-4048-8E34-EA4907E624C4}" presName="gap" presStyleCnt="0"/>
      <dgm:spPr/>
    </dgm:pt>
    <dgm:pt modelId="{6838E140-AED4-4E40-80DA-0610242237AA}" type="pres">
      <dgm:prSet presAssocID="{8AA957C9-51CD-4048-8E34-EA4907E624C4}" presName="medCircle2" presStyleLbl="vennNode1" presStyleIdx="5" presStyleCnt="6" custLinFactNeighborX="2921" custLinFactNeighborY="4275"/>
      <dgm:spPr>
        <a:xfrm>
          <a:off x="4571249" y="4915353"/>
          <a:ext cx="981658" cy="981658"/>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gm:spPr>
    </dgm:pt>
    <dgm:pt modelId="{170AD206-7A3F-494D-A3A7-549DEBF60B6D}" type="pres">
      <dgm:prSet presAssocID="{8AA957C9-51CD-4048-8E34-EA4907E624C4}" presName="txLvlOnly1" presStyleLbl="revTx" presStyleIdx="5" presStyleCnt="6" custScaleX="190062" custLinFactNeighborX="45342" custLinFactNeighborY="360"/>
      <dgm:spPr>
        <a:xfrm>
          <a:off x="4929810" y="4897875"/>
          <a:ext cx="9966414" cy="982832"/>
        </a:xfrm>
        <a:prstGeom prst="rect">
          <a:avLst/>
        </a:prstGeom>
      </dgm:spPr>
    </dgm:pt>
  </dgm:ptLst>
  <dgm:cxnLst>
    <dgm:cxn modelId="{3D39D510-2F11-4E25-9EC1-8BB2307F3586}" type="presOf" srcId="{094CC805-E874-49BB-85A3-2FEB09A60C19}" destId="{2215E313-5877-4AE6-BCBD-7BC431D227FD}" srcOrd="0" destOrd="0" presId="urn:microsoft.com/office/officeart/2008/layout/VerticalCircleList"/>
    <dgm:cxn modelId="{20B18C32-2CDE-4662-B155-198E6CFFEA6D}" type="presOf" srcId="{15C7BE46-82F9-4ED3-9AC9-E919A454E324}" destId="{01C6914B-FDCC-4A09-9E53-2904A4152799}" srcOrd="0" destOrd="0" presId="urn:microsoft.com/office/officeart/2008/layout/VerticalCircleList"/>
    <dgm:cxn modelId="{0B8EF568-345E-4D51-B1AC-AFFC5CB2D64A}" type="presOf" srcId="{7EAC4EB1-2270-43FE-A797-916EE5B77256}" destId="{AC9EA3DC-E3C9-43A3-90B8-A4B4B0F13E55}" srcOrd="0" destOrd="0" presId="urn:microsoft.com/office/officeart/2008/layout/VerticalCircleList"/>
    <dgm:cxn modelId="{7BDB3A6A-AFCF-49A7-8D23-5B19054F04A7}" type="presOf" srcId="{D80B884B-D033-4ECF-A35C-ED6611C59236}" destId="{A795E6FB-6D11-4E50-8407-2DDD48A0F272}" srcOrd="0" destOrd="0" presId="urn:microsoft.com/office/officeart/2008/layout/VerticalCircleList"/>
    <dgm:cxn modelId="{9F5F714E-305D-402A-9E33-0A7C6E334482}" srcId="{A63AFC4E-CA44-4436-BBD3-40606DB62016}" destId="{15C7BE46-82F9-4ED3-9AC9-E919A454E324}" srcOrd="3" destOrd="0" parTransId="{24465A46-955E-4A60-B252-3E7D6EDEBA48}" sibTransId="{AA057C37-0E69-4967-BF31-31A5C09E4335}"/>
    <dgm:cxn modelId="{EBA6A176-D451-4C69-9F06-0569C6F349CB}" srcId="{A63AFC4E-CA44-4436-BBD3-40606DB62016}" destId="{D80B884B-D033-4ECF-A35C-ED6611C59236}" srcOrd="0" destOrd="0" parTransId="{CCA32529-FA37-47DA-9E77-AC93BFA39B0C}" sibTransId="{00F60EB7-CA14-4B50-BFDE-E52B6E3D8E0D}"/>
    <dgm:cxn modelId="{9175E45A-D5F7-458F-8D29-EC9972FD2C8E}" type="presOf" srcId="{7E048964-2C13-499B-B537-BF787A9AAA78}" destId="{30B258A3-4C8F-4FAD-8900-611672D7E8CF}" srcOrd="0" destOrd="0" presId="urn:microsoft.com/office/officeart/2008/layout/VerticalCircleList"/>
    <dgm:cxn modelId="{637D9C8D-C7E7-4C5C-BD77-C1D735AFBC75}" srcId="{A63AFC4E-CA44-4436-BBD3-40606DB62016}" destId="{094CC805-E874-49BB-85A3-2FEB09A60C19}" srcOrd="2" destOrd="0" parTransId="{5C903B29-5444-48F5-93D8-C3E9DAEE7C78}" sibTransId="{6CC13273-FF7E-4EA7-A136-73291C19599B}"/>
    <dgm:cxn modelId="{7E69EF9B-7BF5-416D-ADFC-B007E01074E9}" srcId="{A63AFC4E-CA44-4436-BBD3-40606DB62016}" destId="{7E048964-2C13-499B-B537-BF787A9AAA78}" srcOrd="4" destOrd="0" parTransId="{60786E36-09CA-4558-9781-8485EC2EC0D4}" sibTransId="{678669E7-D8C8-4898-A61D-D2A5FB602063}"/>
    <dgm:cxn modelId="{49C2DFB2-030F-4EB8-9062-A7E3FE64F3E7}" srcId="{A63AFC4E-CA44-4436-BBD3-40606DB62016}" destId="{7EAC4EB1-2270-43FE-A797-916EE5B77256}" srcOrd="1" destOrd="0" parTransId="{A44953D1-11D5-4889-948A-22B861CBF38B}" sibTransId="{66262F51-C426-4502-95ED-9B1AEAED2971}"/>
    <dgm:cxn modelId="{CD8850B9-5195-4D2C-85AA-9E9F0F7C366D}" type="presOf" srcId="{8AA957C9-51CD-4048-8E34-EA4907E624C4}" destId="{170AD206-7A3F-494D-A3A7-549DEBF60B6D}" srcOrd="0" destOrd="0" presId="urn:microsoft.com/office/officeart/2008/layout/VerticalCircleList"/>
    <dgm:cxn modelId="{13D9A3D2-D8CC-4898-BCA7-43D944002536}" srcId="{A63AFC4E-CA44-4436-BBD3-40606DB62016}" destId="{8AA957C9-51CD-4048-8E34-EA4907E624C4}" srcOrd="5" destOrd="0" parTransId="{172F9A7F-9164-49BB-90F5-D610FF823E30}" sibTransId="{B8C3CCF2-FC6A-41C4-A1EE-152715A48F75}"/>
    <dgm:cxn modelId="{BEEB86E2-5291-4612-885B-E5889AADE9C0}" type="presOf" srcId="{A63AFC4E-CA44-4436-BBD3-40606DB62016}" destId="{A46F1B0B-46F8-460D-9FC3-143025AE22B1}" srcOrd="0" destOrd="0" presId="urn:microsoft.com/office/officeart/2008/layout/VerticalCircleList"/>
    <dgm:cxn modelId="{D0789F88-E51C-42FA-B02B-C2F66783FE0B}" type="presParOf" srcId="{A46F1B0B-46F8-460D-9FC3-143025AE22B1}" destId="{B01BFF2B-1F6E-4FFD-8637-04CEA3FC8817}" srcOrd="0" destOrd="0" presId="urn:microsoft.com/office/officeart/2008/layout/VerticalCircleList"/>
    <dgm:cxn modelId="{5DFC5F50-1289-440E-8C4F-79954F8631D7}" type="presParOf" srcId="{B01BFF2B-1F6E-4FFD-8637-04CEA3FC8817}" destId="{D945B34A-1A94-4879-99EF-0A98F8694B6D}" srcOrd="0" destOrd="0" presId="urn:microsoft.com/office/officeart/2008/layout/VerticalCircleList"/>
    <dgm:cxn modelId="{E0B9F4E6-ADC5-4A99-B44C-88FD2A1607FE}" type="presParOf" srcId="{B01BFF2B-1F6E-4FFD-8637-04CEA3FC8817}" destId="{2DB6ACE3-0B41-4B8C-AC90-FDC539BB45F9}" srcOrd="1" destOrd="0" presId="urn:microsoft.com/office/officeart/2008/layout/VerticalCircleList"/>
    <dgm:cxn modelId="{9BD3669B-54BC-40EA-9B34-564B8EDBA0F7}" type="presParOf" srcId="{B01BFF2B-1F6E-4FFD-8637-04CEA3FC8817}" destId="{A795E6FB-6D11-4E50-8407-2DDD48A0F272}" srcOrd="2" destOrd="0" presId="urn:microsoft.com/office/officeart/2008/layout/VerticalCircleList"/>
    <dgm:cxn modelId="{CE332E4D-C1B0-4408-99E6-6B1B5ECCD863}" type="presParOf" srcId="{A46F1B0B-46F8-460D-9FC3-143025AE22B1}" destId="{C56255C8-B052-4E45-AF2B-7A3874A0213B}" srcOrd="1" destOrd="0" presId="urn:microsoft.com/office/officeart/2008/layout/VerticalCircleList"/>
    <dgm:cxn modelId="{D4409140-95A5-41EB-9506-A7CA495DF5F6}" type="presParOf" srcId="{C56255C8-B052-4E45-AF2B-7A3874A0213B}" destId="{E46667E8-AFF1-412E-9E47-35533A6F9DC0}" srcOrd="0" destOrd="0" presId="urn:microsoft.com/office/officeart/2008/layout/VerticalCircleList"/>
    <dgm:cxn modelId="{26CD4773-BBFE-4ED8-A4E4-3952D49980C9}" type="presParOf" srcId="{C56255C8-B052-4E45-AF2B-7A3874A0213B}" destId="{45BF6B9F-4926-4EAF-9E01-8B3D4AC12F51}" srcOrd="1" destOrd="0" presId="urn:microsoft.com/office/officeart/2008/layout/VerticalCircleList"/>
    <dgm:cxn modelId="{9BC3AA9C-837F-4EC0-86A4-58BC8764B515}" type="presParOf" srcId="{C56255C8-B052-4E45-AF2B-7A3874A0213B}" destId="{AC9EA3DC-E3C9-43A3-90B8-A4B4B0F13E55}" srcOrd="2" destOrd="0" presId="urn:microsoft.com/office/officeart/2008/layout/VerticalCircleList"/>
    <dgm:cxn modelId="{094EF97B-3ED5-4E7E-83B9-E976AEF8E75B}" type="presParOf" srcId="{A46F1B0B-46F8-460D-9FC3-143025AE22B1}" destId="{3DCF9940-4BD4-446C-A18C-5C74A1DC2265}" srcOrd="2" destOrd="0" presId="urn:microsoft.com/office/officeart/2008/layout/VerticalCircleList"/>
    <dgm:cxn modelId="{005E6A1F-E14F-44A1-B9D2-7E3C8D71B9E8}" type="presParOf" srcId="{3DCF9940-4BD4-446C-A18C-5C74A1DC2265}" destId="{CB817726-D882-43CB-B1B7-DE2AC19CF2EE}" srcOrd="0" destOrd="0" presId="urn:microsoft.com/office/officeart/2008/layout/VerticalCircleList"/>
    <dgm:cxn modelId="{09D3B979-95C5-4591-867C-5D5D5DA67308}" type="presParOf" srcId="{3DCF9940-4BD4-446C-A18C-5C74A1DC2265}" destId="{C2BBAE6E-C02C-4359-8CF4-EA3B87FD37B8}" srcOrd="1" destOrd="0" presId="urn:microsoft.com/office/officeart/2008/layout/VerticalCircleList"/>
    <dgm:cxn modelId="{662BB64E-069F-461D-A904-3668FD6ABDC4}" type="presParOf" srcId="{3DCF9940-4BD4-446C-A18C-5C74A1DC2265}" destId="{2215E313-5877-4AE6-BCBD-7BC431D227FD}" srcOrd="2" destOrd="0" presId="urn:microsoft.com/office/officeart/2008/layout/VerticalCircleList"/>
    <dgm:cxn modelId="{FD912679-1289-4F56-807D-8685457DD5A7}" type="presParOf" srcId="{A46F1B0B-46F8-460D-9FC3-143025AE22B1}" destId="{FA2F34CF-E52B-4CFC-A721-C87F379944F2}" srcOrd="3" destOrd="0" presId="urn:microsoft.com/office/officeart/2008/layout/VerticalCircleList"/>
    <dgm:cxn modelId="{C9BDA704-1F1E-4A40-B934-0393514824C7}" type="presParOf" srcId="{FA2F34CF-E52B-4CFC-A721-C87F379944F2}" destId="{E6D37475-77F0-4050-8D75-58AF8DFB82D5}" srcOrd="0" destOrd="0" presId="urn:microsoft.com/office/officeart/2008/layout/VerticalCircleList"/>
    <dgm:cxn modelId="{975706DC-81DC-40EC-936D-104577FB8CFB}" type="presParOf" srcId="{FA2F34CF-E52B-4CFC-A721-C87F379944F2}" destId="{E218F6AC-58D7-4203-B8BB-7FA0B8562223}" srcOrd="1" destOrd="0" presId="urn:microsoft.com/office/officeart/2008/layout/VerticalCircleList"/>
    <dgm:cxn modelId="{598631FB-74EB-4FCE-88F6-41337B2A8261}" type="presParOf" srcId="{FA2F34CF-E52B-4CFC-A721-C87F379944F2}" destId="{01C6914B-FDCC-4A09-9E53-2904A4152799}" srcOrd="2" destOrd="0" presId="urn:microsoft.com/office/officeart/2008/layout/VerticalCircleList"/>
    <dgm:cxn modelId="{8529C834-2912-4CD2-8C59-C962B9091585}" type="presParOf" srcId="{A46F1B0B-46F8-460D-9FC3-143025AE22B1}" destId="{D7ACA008-BC7B-4C7F-BF8A-B9E563136837}" srcOrd="4" destOrd="0" presId="urn:microsoft.com/office/officeart/2008/layout/VerticalCircleList"/>
    <dgm:cxn modelId="{93E90E0E-261F-482A-940F-82103788FC15}" type="presParOf" srcId="{D7ACA008-BC7B-4C7F-BF8A-B9E563136837}" destId="{2B1F8D92-B1CE-41CF-B5E8-88405F86E14B}" srcOrd="0" destOrd="0" presId="urn:microsoft.com/office/officeart/2008/layout/VerticalCircleList"/>
    <dgm:cxn modelId="{615727CE-7496-43F7-A3E6-4182261C6445}" type="presParOf" srcId="{D7ACA008-BC7B-4C7F-BF8A-B9E563136837}" destId="{C7551411-1BF7-4FB7-A804-45650C0DAC06}" srcOrd="1" destOrd="0" presId="urn:microsoft.com/office/officeart/2008/layout/VerticalCircleList"/>
    <dgm:cxn modelId="{C35A9CF9-47EC-40E6-88A4-9556BDD3B1C4}" type="presParOf" srcId="{D7ACA008-BC7B-4C7F-BF8A-B9E563136837}" destId="{30B258A3-4C8F-4FAD-8900-611672D7E8CF}" srcOrd="2" destOrd="0" presId="urn:microsoft.com/office/officeart/2008/layout/VerticalCircleList"/>
    <dgm:cxn modelId="{AFCE464C-C668-4BEB-A277-F3CB0EB68E5B}" type="presParOf" srcId="{A46F1B0B-46F8-460D-9FC3-143025AE22B1}" destId="{109519A1-041E-49D7-94D6-9BD4C02ED364}" srcOrd="5" destOrd="0" presId="urn:microsoft.com/office/officeart/2008/layout/VerticalCircleList"/>
    <dgm:cxn modelId="{50B75341-D72C-4F36-AA4F-9D19DE465AAD}" type="presParOf" srcId="{109519A1-041E-49D7-94D6-9BD4C02ED364}" destId="{EA96D49E-4F7F-4C17-AB95-AAAEC090F074}" srcOrd="0" destOrd="0" presId="urn:microsoft.com/office/officeart/2008/layout/VerticalCircleList"/>
    <dgm:cxn modelId="{D66A617F-1856-42B5-9AD6-5F8EB47A4DA8}" type="presParOf" srcId="{109519A1-041E-49D7-94D6-9BD4C02ED364}" destId="{6838E140-AED4-4E40-80DA-0610242237AA}" srcOrd="1" destOrd="0" presId="urn:microsoft.com/office/officeart/2008/layout/VerticalCircleList"/>
    <dgm:cxn modelId="{04952DD7-0814-4290-8737-E2D0B90F887B}" type="presParOf" srcId="{109519A1-041E-49D7-94D6-9BD4C02ED364}" destId="{170AD206-7A3F-494D-A3A7-549DEBF60B6D}"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63AFC4E-CA44-4436-BBD3-40606DB62016}" type="doc">
      <dgm:prSet loTypeId="urn:microsoft.com/office/officeart/2008/layout/VerticalCircleList" loCatId="list" qsTypeId="urn:microsoft.com/office/officeart/2005/8/quickstyle/simple1" qsCatId="simple" csTypeId="urn:microsoft.com/office/officeart/2005/8/colors/accent3_2" csCatId="accent3" phldr="1"/>
      <dgm:spPr/>
      <dgm:t>
        <a:bodyPr/>
        <a:lstStyle/>
        <a:p>
          <a:endParaRPr lang="it-IT"/>
        </a:p>
      </dgm:t>
    </dgm:pt>
    <dgm:pt modelId="{D80B884B-D033-4ECF-A35C-ED6611C59236}">
      <dgm:prSet custT="1"/>
      <dgm:spPr/>
      <dgm:t>
        <a:bodyPr/>
        <a:lstStyle/>
        <a:p>
          <a:pPr algn="just"/>
          <a:r>
            <a:rPr lang="it-IT" sz="1200" b="1" i="1" u="none" kern="1200" cap="all" normalizeH="0" baseline="0" dirty="0">
              <a:solidFill>
                <a:srgbClr val="103676"/>
              </a:solidFill>
              <a:latin typeface="Calibri"/>
              <a:ea typeface="+mn-ea"/>
              <a:cs typeface="Calibri"/>
            </a:rPr>
            <a:t>INAIL ELABORA MODELLI SEMPLIFICATI DI ORGANIZZAZIONE E GESTIONE PER LE MICROIMPRESE E LE PICCOLE E MEDIE IMPRESE, INDIVIDUANDO PRECISI PARAMETRI PER LA DECLINAZIONE DEGLI STESSI A LIVELLO AZIENDALE E SUPPORTA LE IMPRESE NELL’ADOZIONE DEI MODELLI MEDESIMI SUL PIANO GESTIONALE E APPLICATIVO </a:t>
          </a:r>
        </a:p>
      </dgm:t>
    </dgm:pt>
    <dgm:pt modelId="{CCA32529-FA37-47DA-9E77-AC93BFA39B0C}" type="parTrans" cxnId="{EBA6A176-D451-4C69-9F06-0569C6F349CB}">
      <dgm:prSet/>
      <dgm:spPr/>
      <dgm:t>
        <a:bodyPr/>
        <a:lstStyle/>
        <a:p>
          <a:endParaRPr lang="it-IT"/>
        </a:p>
      </dgm:t>
    </dgm:pt>
    <dgm:pt modelId="{00F60EB7-CA14-4B50-BFDE-E52B6E3D8E0D}" type="sibTrans" cxnId="{EBA6A176-D451-4C69-9F06-0569C6F349CB}">
      <dgm:prSet/>
      <dgm:spPr/>
      <dgm:t>
        <a:bodyPr/>
        <a:lstStyle/>
        <a:p>
          <a:endParaRPr lang="it-IT"/>
        </a:p>
      </dgm:t>
    </dgm:pt>
    <dgm:pt modelId="{E136BD33-D3B2-4199-A174-5A8EF1DDCDFC}">
      <dgm:prSet phldrT="[Testo]" phldr="0" custT="1"/>
      <dgm:spPr/>
      <dgm:t>
        <a:bodyPr/>
        <a:lstStyle/>
        <a:p>
          <a:pPr algn="just"/>
          <a:r>
            <a:rPr lang="it-IT" sz="1200" b="1" i="1" u="none" kern="1200" cap="all" normalizeH="0" baseline="0" dirty="0">
              <a:solidFill>
                <a:srgbClr val="103676"/>
              </a:solidFill>
              <a:latin typeface="Calibri"/>
              <a:ea typeface="+mn-ea"/>
              <a:cs typeface="Calibri"/>
            </a:rPr>
            <a:t>Ance mette a disposizione gratuita delle imprese associate il software squadra edilizia che consente di adottare un </a:t>
          </a:r>
          <a:r>
            <a:rPr lang="it-IT" sz="1200" b="1" i="1" u="none" kern="1200" cap="all" normalizeH="0" baseline="0" dirty="0" err="1">
              <a:solidFill>
                <a:srgbClr val="103676"/>
              </a:solidFill>
              <a:latin typeface="Calibri"/>
              <a:ea typeface="+mn-ea"/>
              <a:cs typeface="Calibri"/>
            </a:rPr>
            <a:t>mog-ssl</a:t>
          </a:r>
          <a:r>
            <a:rPr lang="it-IT" sz="1200" b="1" i="1" u="none" kern="1200" cap="all" normalizeH="0" baseline="0" dirty="0">
              <a:solidFill>
                <a:srgbClr val="103676"/>
              </a:solidFill>
              <a:latin typeface="Calibri"/>
              <a:ea typeface="+mn-ea"/>
              <a:cs typeface="Calibri"/>
            </a:rPr>
            <a:t> e di intraprendere il percorso di asseverazione presso l’organismo paritetico (</a:t>
          </a:r>
          <a:r>
            <a:rPr lang="it-IT" sz="1200" b="1" i="1" u="none" kern="1200" cap="all" normalizeH="0" baseline="0" dirty="0">
              <a:solidFill>
                <a:srgbClr val="103676"/>
              </a:solidFill>
              <a:latin typeface="Calibri"/>
              <a:ea typeface="+mn-ea"/>
              <a:cs typeface="Calibri"/>
              <a:hlinkClick xmlns:r="http://schemas.openxmlformats.org/officeDocument/2006/relationships" r:id="rId1"/>
            </a:rPr>
            <a:t>https://ance.it/2022/02/squadra-edilizia/</a:t>
          </a:r>
          <a:r>
            <a:rPr lang="it-IT" sz="1200" b="1" i="1" u="none" kern="1200" cap="all" normalizeH="0" baseline="0" dirty="0">
              <a:solidFill>
                <a:srgbClr val="103676"/>
              </a:solidFill>
              <a:latin typeface="Calibri"/>
              <a:ea typeface="+mn-ea"/>
              <a:cs typeface="Calibri"/>
            </a:rPr>
            <a:t>) secondo la norma uni 11751-1 per il settore edile</a:t>
          </a:r>
        </a:p>
        <a:p>
          <a:pPr algn="l"/>
          <a:endParaRPr lang="it-IT" sz="1200" b="1" i="1" u="none" kern="1200" cap="all" normalizeH="0" baseline="0" dirty="0">
            <a:solidFill>
              <a:srgbClr val="103676"/>
            </a:solidFill>
            <a:latin typeface="Calibri"/>
            <a:ea typeface="+mn-ea"/>
            <a:cs typeface="Calibri"/>
          </a:endParaRPr>
        </a:p>
      </dgm:t>
    </dgm:pt>
    <dgm:pt modelId="{8DBC73E2-75CB-48B9-BABB-59C71A92E94F}" type="parTrans" cxnId="{F134CEF9-A8B0-416A-A075-28F0C18DD6A6}">
      <dgm:prSet/>
      <dgm:spPr/>
      <dgm:t>
        <a:bodyPr/>
        <a:lstStyle/>
        <a:p>
          <a:endParaRPr lang="it-IT"/>
        </a:p>
      </dgm:t>
    </dgm:pt>
    <dgm:pt modelId="{771A8339-5667-487B-AD5E-4C95C81CDA48}" type="sibTrans" cxnId="{F134CEF9-A8B0-416A-A075-28F0C18DD6A6}">
      <dgm:prSet/>
      <dgm:spPr/>
      <dgm:t>
        <a:bodyPr/>
        <a:lstStyle/>
        <a:p>
          <a:endParaRPr lang="it-IT"/>
        </a:p>
      </dgm:t>
    </dgm:pt>
    <dgm:pt modelId="{A46F1B0B-46F8-460D-9FC3-143025AE22B1}" type="pres">
      <dgm:prSet presAssocID="{A63AFC4E-CA44-4436-BBD3-40606DB62016}" presName="Name0" presStyleCnt="0">
        <dgm:presLayoutVars>
          <dgm:dir/>
        </dgm:presLayoutVars>
      </dgm:prSet>
      <dgm:spPr/>
    </dgm:pt>
    <dgm:pt modelId="{B01BFF2B-1F6E-4FFD-8637-04CEA3FC8817}" type="pres">
      <dgm:prSet presAssocID="{D80B884B-D033-4ECF-A35C-ED6611C59236}" presName="noChildren" presStyleCnt="0"/>
      <dgm:spPr/>
    </dgm:pt>
    <dgm:pt modelId="{D945B34A-1A94-4879-99EF-0A98F8694B6D}" type="pres">
      <dgm:prSet presAssocID="{D80B884B-D033-4ECF-A35C-ED6611C59236}" presName="gap" presStyleCnt="0"/>
      <dgm:spPr/>
    </dgm:pt>
    <dgm:pt modelId="{2DB6ACE3-0B41-4B8C-AC90-FDC539BB45F9}" type="pres">
      <dgm:prSet presAssocID="{D80B884B-D033-4ECF-A35C-ED6611C59236}" presName="medCircle2" presStyleLbl="vennNode1" presStyleIdx="0" presStyleCnt="2" custLinFactX="-100000" custLinFactNeighborX="-111490" custLinFactNeighborY="-8522"/>
      <dgm:spPr>
        <a:xfrm>
          <a:off x="4388788" y="0"/>
          <a:ext cx="982832" cy="982832"/>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ln>
        <a:effectLst/>
      </dgm:spPr>
    </dgm:pt>
    <dgm:pt modelId="{A795E6FB-6D11-4E50-8407-2DDD48A0F272}" type="pres">
      <dgm:prSet presAssocID="{D80B884B-D033-4ECF-A35C-ED6611C59236}" presName="txLvlOnly1" presStyleLbl="revTx" presStyleIdx="0" presStyleCnt="2" custScaleX="186774" custLinFactNeighborX="9401" custLinFactNeighborY="-1847"/>
      <dgm:spPr/>
    </dgm:pt>
    <dgm:pt modelId="{39AB6676-7AED-401A-A668-5C71712F3848}" type="pres">
      <dgm:prSet presAssocID="{E136BD33-D3B2-4199-A174-5A8EF1DDCDFC}" presName="noChildren" presStyleCnt="0"/>
      <dgm:spPr/>
    </dgm:pt>
    <dgm:pt modelId="{BCF53E34-B72D-4F8E-ADF1-A196A566DE42}" type="pres">
      <dgm:prSet presAssocID="{E136BD33-D3B2-4199-A174-5A8EF1DDCDFC}" presName="gap" presStyleCnt="0"/>
      <dgm:spPr/>
    </dgm:pt>
    <dgm:pt modelId="{35A8FCBA-8356-4412-AF11-F2210673F1DB}" type="pres">
      <dgm:prSet presAssocID="{E136BD33-D3B2-4199-A174-5A8EF1DDCDFC}" presName="medCircle2" presStyleLbl="vennNode1" presStyleIdx="1" presStyleCnt="2" custLinFactX="-100000" custLinFactNeighborX="-113952" custLinFactNeighborY="1468"/>
      <dgm:spPr>
        <a:xfrm>
          <a:off x="137248" y="2281811"/>
          <a:ext cx="1083786" cy="1083786"/>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gm:spPr>
    </dgm:pt>
    <dgm:pt modelId="{ECB33CD0-7889-4912-9718-FB120DE43BC8}" type="pres">
      <dgm:prSet presAssocID="{E136BD33-D3B2-4199-A174-5A8EF1DDCDFC}" presName="txLvlOnly1" presStyleLbl="revTx" presStyleIdx="1" presStyleCnt="2" custScaleX="186774" custLinFactNeighborX="-52819" custLinFactNeighborY="7180"/>
      <dgm:spPr/>
    </dgm:pt>
  </dgm:ptLst>
  <dgm:cxnLst>
    <dgm:cxn modelId="{7BDB3A6A-AFCF-49A7-8D23-5B19054F04A7}" type="presOf" srcId="{D80B884B-D033-4ECF-A35C-ED6611C59236}" destId="{A795E6FB-6D11-4E50-8407-2DDD48A0F272}" srcOrd="0" destOrd="0" presId="urn:microsoft.com/office/officeart/2008/layout/VerticalCircleList"/>
    <dgm:cxn modelId="{CF013276-203C-4A0C-9C2E-F412A6D17F93}" type="presOf" srcId="{E136BD33-D3B2-4199-A174-5A8EF1DDCDFC}" destId="{ECB33CD0-7889-4912-9718-FB120DE43BC8}" srcOrd="0" destOrd="0" presId="urn:microsoft.com/office/officeart/2008/layout/VerticalCircleList"/>
    <dgm:cxn modelId="{EBA6A176-D451-4C69-9F06-0569C6F349CB}" srcId="{A63AFC4E-CA44-4436-BBD3-40606DB62016}" destId="{D80B884B-D033-4ECF-A35C-ED6611C59236}" srcOrd="0" destOrd="0" parTransId="{CCA32529-FA37-47DA-9E77-AC93BFA39B0C}" sibTransId="{00F60EB7-CA14-4B50-BFDE-E52B6E3D8E0D}"/>
    <dgm:cxn modelId="{BEEB86E2-5291-4612-885B-E5889AADE9C0}" type="presOf" srcId="{A63AFC4E-CA44-4436-BBD3-40606DB62016}" destId="{A46F1B0B-46F8-460D-9FC3-143025AE22B1}" srcOrd="0" destOrd="0" presId="urn:microsoft.com/office/officeart/2008/layout/VerticalCircleList"/>
    <dgm:cxn modelId="{F134CEF9-A8B0-416A-A075-28F0C18DD6A6}" srcId="{A63AFC4E-CA44-4436-BBD3-40606DB62016}" destId="{E136BD33-D3B2-4199-A174-5A8EF1DDCDFC}" srcOrd="1" destOrd="0" parTransId="{8DBC73E2-75CB-48B9-BABB-59C71A92E94F}" sibTransId="{771A8339-5667-487B-AD5E-4C95C81CDA48}"/>
    <dgm:cxn modelId="{D0789F88-E51C-42FA-B02B-C2F66783FE0B}" type="presParOf" srcId="{A46F1B0B-46F8-460D-9FC3-143025AE22B1}" destId="{B01BFF2B-1F6E-4FFD-8637-04CEA3FC8817}" srcOrd="0" destOrd="0" presId="urn:microsoft.com/office/officeart/2008/layout/VerticalCircleList"/>
    <dgm:cxn modelId="{5DFC5F50-1289-440E-8C4F-79954F8631D7}" type="presParOf" srcId="{B01BFF2B-1F6E-4FFD-8637-04CEA3FC8817}" destId="{D945B34A-1A94-4879-99EF-0A98F8694B6D}" srcOrd="0" destOrd="0" presId="urn:microsoft.com/office/officeart/2008/layout/VerticalCircleList"/>
    <dgm:cxn modelId="{E0B9F4E6-ADC5-4A99-B44C-88FD2A1607FE}" type="presParOf" srcId="{B01BFF2B-1F6E-4FFD-8637-04CEA3FC8817}" destId="{2DB6ACE3-0B41-4B8C-AC90-FDC539BB45F9}" srcOrd="1" destOrd="0" presId="urn:microsoft.com/office/officeart/2008/layout/VerticalCircleList"/>
    <dgm:cxn modelId="{9BD3669B-54BC-40EA-9B34-564B8EDBA0F7}" type="presParOf" srcId="{B01BFF2B-1F6E-4FFD-8637-04CEA3FC8817}" destId="{A795E6FB-6D11-4E50-8407-2DDD48A0F272}" srcOrd="2" destOrd="0" presId="urn:microsoft.com/office/officeart/2008/layout/VerticalCircleList"/>
    <dgm:cxn modelId="{1607C917-DE2B-4265-B731-A31554A21FF4}" type="presParOf" srcId="{A46F1B0B-46F8-460D-9FC3-143025AE22B1}" destId="{39AB6676-7AED-401A-A668-5C71712F3848}" srcOrd="1" destOrd="0" presId="urn:microsoft.com/office/officeart/2008/layout/VerticalCircleList"/>
    <dgm:cxn modelId="{A0121017-CBE7-4F37-B3F4-73E94DD812AC}" type="presParOf" srcId="{39AB6676-7AED-401A-A668-5C71712F3848}" destId="{BCF53E34-B72D-4F8E-ADF1-A196A566DE42}" srcOrd="0" destOrd="0" presId="urn:microsoft.com/office/officeart/2008/layout/VerticalCircleList"/>
    <dgm:cxn modelId="{2B059234-ABB7-4E3F-8AAE-C769453C5523}" type="presParOf" srcId="{39AB6676-7AED-401A-A668-5C71712F3848}" destId="{35A8FCBA-8356-4412-AF11-F2210673F1DB}" srcOrd="1" destOrd="0" presId="urn:microsoft.com/office/officeart/2008/layout/VerticalCircleList"/>
    <dgm:cxn modelId="{79A6F9A2-91A2-4007-963B-B8521ABD980D}" type="presParOf" srcId="{39AB6676-7AED-401A-A668-5C71712F3848}" destId="{ECB33CD0-7889-4912-9718-FB120DE43BC8}"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DDDE7A-90FB-4476-80BC-41077D66BDBC}" type="doc">
      <dgm:prSet loTypeId="urn:microsoft.com/office/officeart/2008/layout/VerticalCurvedList" loCatId="list" qsTypeId="urn:microsoft.com/office/officeart/2005/8/quickstyle/simple1" qsCatId="simple" csTypeId="urn:microsoft.com/office/officeart/2005/8/colors/accent3_1" csCatId="accent3" phldr="1"/>
      <dgm:spPr/>
      <dgm:t>
        <a:bodyPr/>
        <a:lstStyle/>
        <a:p>
          <a:endParaRPr lang="it-IT"/>
        </a:p>
      </dgm:t>
    </dgm:pt>
    <dgm:pt modelId="{28CDBAF9-44C6-4E65-8B07-29440E811F50}">
      <dgm:prSet custT="1"/>
      <dgm:spPr/>
      <dgm:t>
        <a:bodyPr/>
        <a:lstStyle/>
        <a:p>
          <a:pPr marL="0" marR="0" lvl="0" indent="0" algn="just" defTabSz="533400" eaLnBrk="1" fontAlgn="auto" latinLnBrk="0" hangingPunct="1">
            <a:lnSpc>
              <a:spcPct val="90000"/>
            </a:lnSpc>
            <a:spcBef>
              <a:spcPct val="0"/>
            </a:spcBef>
            <a:spcAft>
              <a:spcPct val="35000"/>
            </a:spcAft>
            <a:buClrTx/>
            <a:buSzTx/>
            <a:buFontTx/>
            <a:buNone/>
            <a:tabLst/>
            <a:defRPr/>
          </a:pPr>
          <a:r>
            <a:rPr lang="it-IT" sz="1200" b="1" u="sng" kern="1200" cap="all" baseline="0" dirty="0">
              <a:solidFill>
                <a:srgbClr val="0E2841">
                  <a:lumMod val="90000"/>
                  <a:lumOff val="10000"/>
                </a:srgbClr>
              </a:solidFill>
              <a:latin typeface="Calibri"/>
              <a:ea typeface="+mn-ea"/>
              <a:cs typeface="+mn-cs"/>
            </a:rPr>
            <a:t>D. LGS. n. 81/2008 - Articolo 18, comma 1, lettera u) - Obblighi del datore di lavoro e del dirigente</a:t>
          </a:r>
        </a:p>
        <a:p>
          <a:pPr marL="0" marR="0" lvl="0" indent="0" algn="just" defTabSz="800100" eaLnBrk="1" fontAlgn="auto" latinLnBrk="0" hangingPunct="1">
            <a:lnSpc>
              <a:spcPct val="90000"/>
            </a:lnSpc>
            <a:spcBef>
              <a:spcPct val="0"/>
            </a:spcBef>
            <a:spcAft>
              <a:spcPct val="35000"/>
            </a:spcAft>
            <a:buClrTx/>
            <a:buSzTx/>
            <a:buFontTx/>
            <a:buNone/>
            <a:tabLst/>
            <a:defRPr/>
          </a:pPr>
          <a:r>
            <a:rPr lang="it-IT" sz="1200" b="1" i="1" kern="1200" cap="all" baseline="0" dirty="0">
              <a:solidFill>
                <a:srgbClr val="0E2841">
                  <a:lumMod val="90000"/>
                  <a:lumOff val="10000"/>
                </a:srgbClr>
              </a:solidFill>
              <a:latin typeface="Calibri"/>
              <a:ea typeface="+mn-ea"/>
              <a:cs typeface="+mn-cs"/>
            </a:rPr>
            <a:t>nell'ambito dello svolgimento di attività in regime di appalto e di subappalto, munire i lavoratori di apposita tessera di riconoscimento, corredata di fotografia, contenente le generalità del </a:t>
          </a:r>
          <a:r>
            <a:rPr lang="it-IT" sz="1200" b="1" i="1" kern="1200" cap="all" baseline="0" dirty="0">
              <a:solidFill>
                <a:srgbClr val="0E2841">
                  <a:lumMod val="90000"/>
                  <a:lumOff val="10000"/>
                </a:srgbClr>
              </a:solidFill>
              <a:latin typeface="Calibri"/>
              <a:ea typeface="+mn-ea"/>
              <a:cs typeface="+mn-cs"/>
              <a:hlinkClick xmlns:r="http://schemas.openxmlformats.org/officeDocument/2006/relationships" r:id="rId1">
                <a:extLst>
                  <a:ext uri="{A12FA001-AC4F-418D-AE19-62706E023703}">
                    <ahyp:hlinkClr xmlns:ahyp="http://schemas.microsoft.com/office/drawing/2018/hyperlinkcolor" val="tx"/>
                  </a:ext>
                </a:extLst>
              </a:hlinkClick>
            </a:rPr>
            <a:t>lavoratore</a:t>
          </a:r>
          <a:r>
            <a:rPr lang="it-IT" sz="1200" b="1" i="1" kern="1200" cap="all" baseline="0" dirty="0">
              <a:solidFill>
                <a:srgbClr val="0E2841">
                  <a:lumMod val="90000"/>
                  <a:lumOff val="10000"/>
                </a:srgbClr>
              </a:solidFill>
              <a:latin typeface="Calibri"/>
              <a:ea typeface="+mn-ea"/>
              <a:cs typeface="+mn-cs"/>
            </a:rPr>
            <a:t> e l'indicazione del datore di lavoro</a:t>
          </a:r>
        </a:p>
      </dgm:t>
    </dgm:pt>
    <dgm:pt modelId="{52C86590-D0C6-4D9A-AF76-725A3E7E25B7}" type="parTrans" cxnId="{36A06429-5BBF-47E1-9022-D9DFF735F822}">
      <dgm:prSet/>
      <dgm:spPr/>
      <dgm:t>
        <a:bodyPr/>
        <a:lstStyle/>
        <a:p>
          <a:endParaRPr lang="it-IT"/>
        </a:p>
      </dgm:t>
    </dgm:pt>
    <dgm:pt modelId="{26266B10-6208-415C-BD6B-84AEF0EBCF7F}" type="sibTrans" cxnId="{36A06429-5BBF-47E1-9022-D9DFF735F822}">
      <dgm:prSet/>
      <dgm:spPr/>
      <dgm:t>
        <a:bodyPr/>
        <a:lstStyle/>
        <a:p>
          <a:endParaRPr lang="it-IT"/>
        </a:p>
      </dgm:t>
    </dgm:pt>
    <dgm:pt modelId="{86C0621C-485F-40FC-AFEB-90D0A887C492}">
      <dgm:prSet custT="1"/>
      <dgm:spPr/>
      <dgm:t>
        <a:bodyPr/>
        <a:lstStyle/>
        <a:p>
          <a:pPr algn="just"/>
          <a:r>
            <a:rPr lang="it-IT" sz="1200" b="1" u="sng" kern="1200" cap="all" baseline="0" dirty="0">
              <a:solidFill>
                <a:srgbClr val="0E2841">
                  <a:lumMod val="90000"/>
                  <a:lumOff val="10000"/>
                </a:srgbClr>
              </a:solidFill>
              <a:latin typeface="Calibri"/>
              <a:ea typeface="+mn-ea"/>
              <a:cs typeface="+mn-cs"/>
            </a:rPr>
            <a:t>D. LGS. n. 81/2008 - ARTICOLO 26, COMMA 8 - Obblighi connessi ai contratti d'appalto o d'opera o di somministrazione</a:t>
          </a:r>
        </a:p>
        <a:p>
          <a:pPr algn="just"/>
          <a:r>
            <a:rPr lang="it-IT" sz="1200" b="1" i="1" kern="1200" cap="all" baseline="0" dirty="0">
              <a:solidFill>
                <a:srgbClr val="0E2841">
                  <a:lumMod val="90000"/>
                  <a:lumOff val="10000"/>
                </a:srgbClr>
              </a:solidFill>
              <a:latin typeface="Calibri"/>
              <a:ea typeface="+mn-ea"/>
              <a:cs typeface="+mn-cs"/>
            </a:rPr>
            <a:t>Nell'ambito dello svolgimento di attività in regime di appalto o subappalto, il personale occupato dall'impresa appaltatrice o subappaltatrice deve essere munito di apposita tessera di riconoscimento corredata di fotografia, contenente le generalità del lavoratore e l'indicazione del datore di lavoro</a:t>
          </a:r>
        </a:p>
        <a:p>
          <a:pPr algn="just"/>
          <a:r>
            <a:rPr lang="it-IT" sz="1200" b="1" i="1" kern="1200" cap="all" baseline="0" dirty="0">
              <a:solidFill>
                <a:srgbClr val="0E2841">
                  <a:lumMod val="90000"/>
                  <a:lumOff val="10000"/>
                </a:srgbClr>
              </a:solidFill>
              <a:latin typeface="Calibri"/>
              <a:ea typeface="+mn-ea"/>
              <a:cs typeface="+mn-cs"/>
            </a:rPr>
            <a:t>Sanzione ai sensi dell’articolo 55, comma 5, lett. i) – sanzione amministrativa pecuniaria per ciascun lavoratore</a:t>
          </a:r>
        </a:p>
      </dgm:t>
    </dgm:pt>
    <dgm:pt modelId="{DAB6B8F9-D1FA-4532-A9DC-206696F662ED}" type="parTrans" cxnId="{97CBF2E9-7EB1-46A8-BA5E-CF67ED74F22A}">
      <dgm:prSet/>
      <dgm:spPr/>
      <dgm:t>
        <a:bodyPr/>
        <a:lstStyle/>
        <a:p>
          <a:endParaRPr lang="it-IT"/>
        </a:p>
      </dgm:t>
    </dgm:pt>
    <dgm:pt modelId="{17216A99-D39B-42D1-97C2-AB37A5C38B29}" type="sibTrans" cxnId="{97CBF2E9-7EB1-46A8-BA5E-CF67ED74F22A}">
      <dgm:prSet/>
      <dgm:spPr/>
      <dgm:t>
        <a:bodyPr/>
        <a:lstStyle/>
        <a:p>
          <a:endParaRPr lang="it-IT"/>
        </a:p>
      </dgm:t>
    </dgm:pt>
    <dgm:pt modelId="{AF7E48FE-372E-4479-B6ED-D690391FD01A}">
      <dgm:prSet custT="1"/>
      <dgm:spPr/>
      <dgm:t>
        <a:bodyPr/>
        <a:lstStyle/>
        <a:p>
          <a:pPr marL="0" marR="0" lvl="0" indent="0" algn="just" defTabSz="533400" eaLnBrk="1" fontAlgn="auto" latinLnBrk="0" hangingPunct="1">
            <a:lnSpc>
              <a:spcPct val="90000"/>
            </a:lnSpc>
            <a:spcBef>
              <a:spcPct val="0"/>
            </a:spcBef>
            <a:spcAft>
              <a:spcPct val="35000"/>
            </a:spcAft>
            <a:buClrTx/>
            <a:buSzTx/>
            <a:buFontTx/>
            <a:buNone/>
            <a:tabLst/>
            <a:defRPr/>
          </a:pPr>
          <a:r>
            <a:rPr lang="it-IT" sz="1200" b="1" u="sng" kern="1200" cap="all" baseline="0" dirty="0">
              <a:solidFill>
                <a:srgbClr val="0E2841">
                  <a:lumMod val="90000"/>
                  <a:lumOff val="10000"/>
                </a:srgbClr>
              </a:solidFill>
              <a:latin typeface="Calibri"/>
              <a:ea typeface="+mn-ea"/>
              <a:cs typeface="+mn-cs"/>
            </a:rPr>
            <a:t>LEGGE n. 136/2010 - ARTICOLO 5 - Identificazione degli addetti nei cantieri</a:t>
          </a:r>
        </a:p>
        <a:p>
          <a:pPr marL="0" lvl="0" algn="just" defTabSz="800100">
            <a:lnSpc>
              <a:spcPct val="90000"/>
            </a:lnSpc>
            <a:spcBef>
              <a:spcPct val="0"/>
            </a:spcBef>
            <a:spcAft>
              <a:spcPct val="35000"/>
            </a:spcAft>
            <a:buNone/>
          </a:pPr>
          <a:r>
            <a:rPr lang="it-IT" sz="1200" b="1" i="1" kern="1200" cap="all" baseline="0" dirty="0">
              <a:solidFill>
                <a:srgbClr val="0E2841">
                  <a:lumMod val="90000"/>
                  <a:lumOff val="10000"/>
                </a:srgbClr>
              </a:solidFill>
              <a:latin typeface="Calibri"/>
              <a:ea typeface="+mn-ea"/>
              <a:cs typeface="+mn-cs"/>
            </a:rPr>
            <a:t>La tessera di riconoscimento di cui all'</a:t>
          </a:r>
          <a:r>
            <a:rPr lang="it-IT" sz="1200" b="1" i="1" kern="1200" cap="all" baseline="0" dirty="0">
              <a:solidFill>
                <a:srgbClr val="0E2841">
                  <a:lumMod val="90000"/>
                  <a:lumOff val="10000"/>
                </a:srgbClr>
              </a:solidFill>
              <a:latin typeface="Calibri"/>
              <a:ea typeface="+mn-ea"/>
              <a:cs typeface="+mn-cs"/>
              <a:hlinkClick xmlns:r="http://schemas.openxmlformats.org/officeDocument/2006/relationships" r:id="rId2">
                <a:extLst>
                  <a:ext uri="{A12FA001-AC4F-418D-AE19-62706E023703}">
                    <ahyp:hlinkClr xmlns:ahyp="http://schemas.microsoft.com/office/drawing/2018/hyperlinkcolor" val="tx"/>
                  </a:ext>
                </a:extLst>
              </a:hlinkClick>
            </a:rPr>
            <a:t>articolo 18, comma 1, lettera u), del decreto legislativo 9 aprile 2008, n. 81</a:t>
          </a:r>
          <a:r>
            <a:rPr lang="it-IT" sz="1200" b="1" i="1" kern="1200" cap="all" baseline="0" dirty="0">
              <a:solidFill>
                <a:srgbClr val="0E2841">
                  <a:lumMod val="90000"/>
                  <a:lumOff val="10000"/>
                </a:srgbClr>
              </a:solidFill>
              <a:latin typeface="Calibri"/>
              <a:ea typeface="+mn-ea"/>
              <a:cs typeface="+mn-cs"/>
            </a:rPr>
            <a:t>, deve contenere, oltre agli elementi ivi specificati, anche la data di assunzione e, in caso di subappalto, la relativa autorizzazione. Nel caso di lavoratori autonomi, la tessera di riconoscimento di cui all'articolo 21, comma 1, lettera c), del citato </a:t>
          </a:r>
          <a:r>
            <a:rPr lang="it-IT" sz="1200" b="1" i="1" kern="1200" cap="all" baseline="0" dirty="0">
              <a:solidFill>
                <a:srgbClr val="0E2841">
                  <a:lumMod val="90000"/>
                  <a:lumOff val="10000"/>
                </a:srgbClr>
              </a:solidFill>
              <a:latin typeface="Calibri"/>
              <a:ea typeface="+mn-ea"/>
              <a:cs typeface="+mn-cs"/>
              <a:hlinkClick xmlns:r="http://schemas.openxmlformats.org/officeDocument/2006/relationships" r:id="rId3">
                <a:extLst>
                  <a:ext uri="{A12FA001-AC4F-418D-AE19-62706E023703}">
                    <ahyp:hlinkClr xmlns:ahyp="http://schemas.microsoft.com/office/drawing/2018/hyperlinkcolor" val="tx"/>
                  </a:ext>
                </a:extLst>
              </a:hlinkClick>
            </a:rPr>
            <a:t>decreto legislativo n. 81 del 2008</a:t>
          </a:r>
          <a:r>
            <a:rPr lang="it-IT" sz="1200" b="1" i="1" kern="1200" cap="all" baseline="0" dirty="0">
              <a:solidFill>
                <a:srgbClr val="0E2841">
                  <a:lumMod val="90000"/>
                  <a:lumOff val="10000"/>
                </a:srgbClr>
              </a:solidFill>
              <a:latin typeface="Calibri"/>
              <a:ea typeface="+mn-ea"/>
              <a:cs typeface="+mn-cs"/>
            </a:rPr>
            <a:t> deve contenere anche l'indicazione del committente</a:t>
          </a:r>
        </a:p>
      </dgm:t>
    </dgm:pt>
    <dgm:pt modelId="{8085416D-D486-45D1-9F06-12146F6CF05B}" type="parTrans" cxnId="{8A025421-D69B-419B-8712-FDD77A02BAD5}">
      <dgm:prSet/>
      <dgm:spPr/>
      <dgm:t>
        <a:bodyPr/>
        <a:lstStyle/>
        <a:p>
          <a:endParaRPr lang="it-IT"/>
        </a:p>
      </dgm:t>
    </dgm:pt>
    <dgm:pt modelId="{AB45CE94-BC1F-4F8C-8AC9-8D1968039717}" type="sibTrans" cxnId="{8A025421-D69B-419B-8712-FDD77A02BAD5}">
      <dgm:prSet/>
      <dgm:spPr/>
      <dgm:t>
        <a:bodyPr/>
        <a:lstStyle/>
        <a:p>
          <a:endParaRPr lang="it-IT"/>
        </a:p>
      </dgm:t>
    </dgm:pt>
    <dgm:pt modelId="{69F1170B-C846-4433-8DAE-FA1BB57AC36B}">
      <dgm:prSet custT="1"/>
      <dgm:spPr/>
      <dgm:t>
        <a:bodyPr/>
        <a:lstStyle/>
        <a:p>
          <a:pPr marL="0" marR="0" lvl="0" indent="0" algn="just" defTabSz="533400" eaLnBrk="1" fontAlgn="auto" latinLnBrk="0" hangingPunct="1">
            <a:lnSpc>
              <a:spcPct val="90000"/>
            </a:lnSpc>
            <a:spcBef>
              <a:spcPct val="0"/>
            </a:spcBef>
            <a:spcAft>
              <a:spcPct val="35000"/>
            </a:spcAft>
            <a:buClrTx/>
            <a:buSzTx/>
            <a:buFontTx/>
            <a:buNone/>
            <a:tabLst/>
            <a:defRPr/>
          </a:pPr>
          <a:r>
            <a:rPr lang="it-IT" sz="1200" b="1" u="sng" kern="1200" cap="all" baseline="0" dirty="0">
              <a:solidFill>
                <a:srgbClr val="0E2841">
                  <a:lumMod val="90000"/>
                  <a:lumOff val="10000"/>
                </a:srgbClr>
              </a:solidFill>
              <a:latin typeface="Calibri"/>
              <a:ea typeface="+mn-ea"/>
              <a:cs typeface="+mn-cs"/>
            </a:rPr>
            <a:t>D. LGS. n. 81/2008 - Articolo 21 - Disposizioni relative ai componenti dell'impresa familiare di cui all'articolo 230-bis del codice civile e ai lavoratori autonomi</a:t>
          </a:r>
        </a:p>
        <a:p>
          <a:pPr marL="0" lvl="0" algn="just" defTabSz="533400">
            <a:lnSpc>
              <a:spcPct val="90000"/>
            </a:lnSpc>
            <a:spcBef>
              <a:spcPct val="0"/>
            </a:spcBef>
            <a:spcAft>
              <a:spcPct val="35000"/>
            </a:spcAft>
            <a:buNone/>
          </a:pPr>
          <a:r>
            <a:rPr lang="it-IT" sz="1200" b="1" i="1" kern="1200" cap="all" baseline="0" dirty="0">
              <a:solidFill>
                <a:srgbClr val="0E2841">
                  <a:lumMod val="90000"/>
                  <a:lumOff val="10000"/>
                </a:srgbClr>
              </a:solidFill>
              <a:latin typeface="Calibri"/>
              <a:ea typeface="+mn-ea"/>
              <a:cs typeface="+mn-cs"/>
            </a:rPr>
            <a:t>munirsi di apposita tessera di riconoscimento corredata di fotografia, contenente le proprie generalità, qualora effettuino la loro prestazione in un luogo di lavoro nel quale si svolgano attività in regime di appalto o subappalto</a:t>
          </a:r>
        </a:p>
        <a:p>
          <a:pPr marL="0" lvl="0" algn="just" defTabSz="533400">
            <a:lnSpc>
              <a:spcPct val="90000"/>
            </a:lnSpc>
            <a:spcBef>
              <a:spcPct val="0"/>
            </a:spcBef>
            <a:spcAft>
              <a:spcPct val="35000"/>
            </a:spcAft>
            <a:buNone/>
          </a:pPr>
          <a:r>
            <a:rPr lang="it-IT" sz="1200" b="1" i="1" kern="1200" cap="all" baseline="0" dirty="0">
              <a:solidFill>
                <a:srgbClr val="0E2841">
                  <a:lumMod val="90000"/>
                  <a:lumOff val="10000"/>
                </a:srgbClr>
              </a:solidFill>
              <a:latin typeface="Calibri"/>
              <a:ea typeface="+mn-ea"/>
              <a:cs typeface="+mn-cs"/>
            </a:rPr>
            <a:t>Sanzioni ai sensi dell’articolo 60, commi 1 e 2</a:t>
          </a:r>
        </a:p>
      </dgm:t>
    </dgm:pt>
    <dgm:pt modelId="{A6AD01DB-766D-474D-B9D2-9A4535C11EB2}" type="parTrans" cxnId="{DC8DE242-0647-4591-9B34-BCFAC36B571C}">
      <dgm:prSet/>
      <dgm:spPr/>
      <dgm:t>
        <a:bodyPr/>
        <a:lstStyle/>
        <a:p>
          <a:endParaRPr lang="it-IT"/>
        </a:p>
      </dgm:t>
    </dgm:pt>
    <dgm:pt modelId="{1EA357A3-8938-45FF-8006-7E6390F824DD}" type="sibTrans" cxnId="{DC8DE242-0647-4591-9B34-BCFAC36B571C}">
      <dgm:prSet/>
      <dgm:spPr/>
      <dgm:t>
        <a:bodyPr/>
        <a:lstStyle/>
        <a:p>
          <a:endParaRPr lang="it-IT"/>
        </a:p>
      </dgm:t>
    </dgm:pt>
    <dgm:pt modelId="{EB373623-63C1-4E54-8D25-C7F12DBFA09D}">
      <dgm:prSet custT="1"/>
      <dgm:spPr/>
      <dgm:t>
        <a:bodyPr/>
        <a:lstStyle/>
        <a:p>
          <a:pPr marL="0" marR="0" lvl="0" indent="0" algn="just" defTabSz="533400" eaLnBrk="1" fontAlgn="auto" latinLnBrk="0" hangingPunct="1">
            <a:lnSpc>
              <a:spcPct val="90000"/>
            </a:lnSpc>
            <a:spcBef>
              <a:spcPct val="0"/>
            </a:spcBef>
            <a:spcAft>
              <a:spcPct val="35000"/>
            </a:spcAft>
            <a:buClrTx/>
            <a:buSzTx/>
            <a:buFontTx/>
            <a:buNone/>
            <a:tabLst/>
            <a:defRPr/>
          </a:pPr>
          <a:r>
            <a:rPr lang="it-IT" sz="1200" b="1" u="sng" kern="1200" cap="all" baseline="0" dirty="0">
              <a:solidFill>
                <a:srgbClr val="0E2841">
                  <a:lumMod val="90000"/>
                  <a:lumOff val="10000"/>
                </a:srgbClr>
              </a:solidFill>
              <a:latin typeface="Calibri"/>
              <a:ea typeface="+mn-ea"/>
              <a:cs typeface="+mn-cs"/>
            </a:rPr>
            <a:t>D. LGS. n. 81/2008 - ARTICOLO 20, COMMA 3 - Obblighi dei lavoratori</a:t>
          </a:r>
        </a:p>
        <a:p>
          <a:pPr marL="0" lvl="0" algn="just" defTabSz="533400">
            <a:lnSpc>
              <a:spcPct val="90000"/>
            </a:lnSpc>
            <a:spcBef>
              <a:spcPct val="0"/>
            </a:spcBef>
            <a:spcAft>
              <a:spcPct val="35000"/>
            </a:spcAft>
            <a:buNone/>
          </a:pPr>
          <a:r>
            <a:rPr lang="it-IT" sz="1200" b="1" i="1" kern="1200" cap="all" baseline="0" dirty="0">
              <a:solidFill>
                <a:srgbClr val="0E2841">
                  <a:lumMod val="90000"/>
                  <a:lumOff val="10000"/>
                </a:srgbClr>
              </a:solidFill>
              <a:latin typeface="Calibri"/>
              <a:ea typeface="+mn-ea"/>
              <a:cs typeface="+mn-cs"/>
            </a:rPr>
            <a:t>lavoratori di aziende che svolgono attività in regime di appalto o subappalto, devono esporre apposita tessera di riconoscimento, corredata di fotografia, contenente le generalità del lavoratore e l'indicazione del datore di lavoro. Tale obbligo grava anche in capo ai lavoratori autonomi che esercitano direttamente la propria attività nel medesimo luogo di lavoro, i quali sono tenuti a provvedervi per proprio conto</a:t>
          </a:r>
        </a:p>
        <a:p>
          <a:pPr marL="0" lvl="0" algn="just" defTabSz="533400">
            <a:lnSpc>
              <a:spcPct val="90000"/>
            </a:lnSpc>
            <a:spcBef>
              <a:spcPct val="0"/>
            </a:spcBef>
            <a:spcAft>
              <a:spcPct val="35000"/>
            </a:spcAft>
            <a:buNone/>
          </a:pPr>
          <a:r>
            <a:rPr lang="it-IT" sz="1200" b="1" i="1" kern="1200" cap="all" baseline="0" dirty="0">
              <a:solidFill>
                <a:srgbClr val="0E2841">
                  <a:lumMod val="90000"/>
                  <a:lumOff val="10000"/>
                </a:srgbClr>
              </a:solidFill>
              <a:latin typeface="Calibri"/>
              <a:ea typeface="+mn-ea"/>
              <a:cs typeface="+mn-cs"/>
            </a:rPr>
            <a:t>Sanzione ai sensi dell’articolo  59, comma 1, lett. b)</a:t>
          </a:r>
        </a:p>
      </dgm:t>
    </dgm:pt>
    <dgm:pt modelId="{19C16618-EDFA-4986-9C14-B8E1FCE60201}" type="parTrans" cxnId="{821690FD-C72F-4E25-8C5C-D36B2D6481D8}">
      <dgm:prSet/>
      <dgm:spPr/>
      <dgm:t>
        <a:bodyPr/>
        <a:lstStyle/>
        <a:p>
          <a:endParaRPr lang="it-IT"/>
        </a:p>
      </dgm:t>
    </dgm:pt>
    <dgm:pt modelId="{429E48D7-CC65-4BDE-9FDD-AA9F77DAA3D4}" type="sibTrans" cxnId="{821690FD-C72F-4E25-8C5C-D36B2D6481D8}">
      <dgm:prSet/>
      <dgm:spPr/>
      <dgm:t>
        <a:bodyPr/>
        <a:lstStyle/>
        <a:p>
          <a:endParaRPr lang="it-IT"/>
        </a:p>
      </dgm:t>
    </dgm:pt>
    <dgm:pt modelId="{0E6E6D6E-7DE2-4F22-915F-AAA77B20B6E0}" type="pres">
      <dgm:prSet presAssocID="{2DDDDE7A-90FB-4476-80BC-41077D66BDBC}" presName="Name0" presStyleCnt="0">
        <dgm:presLayoutVars>
          <dgm:chMax val="7"/>
          <dgm:chPref val="7"/>
          <dgm:dir/>
        </dgm:presLayoutVars>
      </dgm:prSet>
      <dgm:spPr/>
    </dgm:pt>
    <dgm:pt modelId="{07EC7026-FE20-465F-91BE-D2ED83BFCE86}" type="pres">
      <dgm:prSet presAssocID="{2DDDDE7A-90FB-4476-80BC-41077D66BDBC}" presName="Name1" presStyleCnt="0"/>
      <dgm:spPr/>
    </dgm:pt>
    <dgm:pt modelId="{3B414662-B440-4E1F-9353-6B0A25902FB7}" type="pres">
      <dgm:prSet presAssocID="{2DDDDE7A-90FB-4476-80BC-41077D66BDBC}" presName="cycle" presStyleCnt="0"/>
      <dgm:spPr/>
    </dgm:pt>
    <dgm:pt modelId="{736B3DE6-08AD-49CD-8480-921BF7A96DA2}" type="pres">
      <dgm:prSet presAssocID="{2DDDDE7A-90FB-4476-80BC-41077D66BDBC}" presName="srcNode" presStyleLbl="node1" presStyleIdx="0" presStyleCnt="5"/>
      <dgm:spPr/>
    </dgm:pt>
    <dgm:pt modelId="{9FAAD1B8-86D6-4066-842C-AF50175252D9}" type="pres">
      <dgm:prSet presAssocID="{2DDDDE7A-90FB-4476-80BC-41077D66BDBC}" presName="conn" presStyleLbl="parChTrans1D2" presStyleIdx="0" presStyleCnt="1"/>
      <dgm:spPr/>
    </dgm:pt>
    <dgm:pt modelId="{49A4FFF2-85F2-4509-AF18-555DD04FA95F}" type="pres">
      <dgm:prSet presAssocID="{2DDDDE7A-90FB-4476-80BC-41077D66BDBC}" presName="extraNode" presStyleLbl="node1" presStyleIdx="0" presStyleCnt="5"/>
      <dgm:spPr/>
    </dgm:pt>
    <dgm:pt modelId="{458018C2-9A74-423D-9803-D6CD51C07317}" type="pres">
      <dgm:prSet presAssocID="{2DDDDE7A-90FB-4476-80BC-41077D66BDBC}" presName="dstNode" presStyleLbl="node1" presStyleIdx="0" presStyleCnt="5"/>
      <dgm:spPr/>
    </dgm:pt>
    <dgm:pt modelId="{ACEFB202-88D9-4872-B06D-B70EABF1EE2D}" type="pres">
      <dgm:prSet presAssocID="{28CDBAF9-44C6-4E65-8B07-29440E811F50}" presName="text_1" presStyleLbl="node1" presStyleIdx="0" presStyleCnt="5" custScaleX="100986" custScaleY="114222" custLinFactNeighborX="73" custLinFactNeighborY="-18384">
        <dgm:presLayoutVars>
          <dgm:bulletEnabled val="1"/>
        </dgm:presLayoutVars>
      </dgm:prSet>
      <dgm:spPr/>
    </dgm:pt>
    <dgm:pt modelId="{60C7D7F2-E88C-4316-BC28-816DC7858E97}" type="pres">
      <dgm:prSet presAssocID="{28CDBAF9-44C6-4E65-8B07-29440E811F50}" presName="accent_1" presStyleCnt="0"/>
      <dgm:spPr/>
    </dgm:pt>
    <dgm:pt modelId="{2049E451-2F7A-4A93-85B7-95F74BF12495}" type="pres">
      <dgm:prSet presAssocID="{28CDBAF9-44C6-4E65-8B07-29440E811F50}" presName="accentRepeatNode" presStyleLbl="solidFgAcc1" presStyleIdx="0" presStyleCnt="5" custLinFactNeighborX="2916" custLinFactNeighborY="-9255"/>
      <dgm:spPr/>
    </dgm:pt>
    <dgm:pt modelId="{9C8E9006-6F16-4BC3-B344-343AE58E2700}" type="pres">
      <dgm:prSet presAssocID="{86C0621C-485F-40FC-AFEB-90D0A887C492}" presName="text_2" presStyleLbl="node1" presStyleIdx="1" presStyleCnt="5" custScaleX="101628" custScaleY="146205" custLinFactNeighborX="-48" custLinFactNeighborY="-17302">
        <dgm:presLayoutVars>
          <dgm:bulletEnabled val="1"/>
        </dgm:presLayoutVars>
      </dgm:prSet>
      <dgm:spPr/>
    </dgm:pt>
    <dgm:pt modelId="{3F1AB14E-8B1D-4234-9A5F-95C14F37DFD4}" type="pres">
      <dgm:prSet presAssocID="{86C0621C-485F-40FC-AFEB-90D0A887C492}" presName="accent_2" presStyleCnt="0"/>
      <dgm:spPr/>
    </dgm:pt>
    <dgm:pt modelId="{24161095-FA95-402E-9C57-9DEEF3745CA0}" type="pres">
      <dgm:prSet presAssocID="{86C0621C-485F-40FC-AFEB-90D0A887C492}" presName="accentRepeatNode" presStyleLbl="solidFgAcc1" presStyleIdx="1" presStyleCnt="5" custLinFactNeighborX="-4410" custLinFactNeighborY="-13788"/>
      <dgm:spPr/>
    </dgm:pt>
    <dgm:pt modelId="{1FF57F31-84D8-4229-82A0-A7639C6643FA}" type="pres">
      <dgm:prSet presAssocID="{EB373623-63C1-4E54-8D25-C7F12DBFA09D}" presName="text_3" presStyleLbl="node1" presStyleIdx="2" presStyleCnt="5" custScaleX="103010" custScaleY="150774" custLinFactNeighborX="-674" custLinFactNeighborY="8529">
        <dgm:presLayoutVars>
          <dgm:bulletEnabled val="1"/>
        </dgm:presLayoutVars>
      </dgm:prSet>
      <dgm:spPr/>
    </dgm:pt>
    <dgm:pt modelId="{86F6BEB4-39E4-4EA1-A3EE-B4CFA814CEF4}" type="pres">
      <dgm:prSet presAssocID="{EB373623-63C1-4E54-8D25-C7F12DBFA09D}" presName="accent_3" presStyleCnt="0"/>
      <dgm:spPr/>
    </dgm:pt>
    <dgm:pt modelId="{07248157-E643-44EA-BD45-1DA8AD8DB947}" type="pres">
      <dgm:prSet presAssocID="{EB373623-63C1-4E54-8D25-C7F12DBFA09D}" presName="accentRepeatNode" presStyleLbl="solidFgAcc1" presStyleIdx="2" presStyleCnt="5" custLinFactNeighborX="-17386" custLinFactNeighborY="2228"/>
      <dgm:spPr/>
    </dgm:pt>
    <dgm:pt modelId="{364C6422-2CAA-4D94-AD7B-FD3B073CB40C}" type="pres">
      <dgm:prSet presAssocID="{69F1170B-C846-4433-8DAE-FA1BB57AC36B}" presName="text_4" presStyleLbl="node1" presStyleIdx="3" presStyleCnt="5" custScaleX="101279" custScaleY="132498" custLinFactNeighborX="215" custLinFactNeighborY="19533">
        <dgm:presLayoutVars>
          <dgm:bulletEnabled val="1"/>
        </dgm:presLayoutVars>
      </dgm:prSet>
      <dgm:spPr/>
    </dgm:pt>
    <dgm:pt modelId="{3884CA4D-6F3B-402D-8D7F-0D26E13BB2ED}" type="pres">
      <dgm:prSet presAssocID="{69F1170B-C846-4433-8DAE-FA1BB57AC36B}" presName="accent_4" presStyleCnt="0"/>
      <dgm:spPr/>
    </dgm:pt>
    <dgm:pt modelId="{F7AB6B64-C384-43A5-98BA-44AF707B6B11}" type="pres">
      <dgm:prSet presAssocID="{69F1170B-C846-4433-8DAE-FA1BB57AC36B}" presName="accentRepeatNode" presStyleLbl="solidFgAcc1" presStyleIdx="3" presStyleCnt="5" custLinFactNeighborX="-4410" custLinFactNeighborY="15627"/>
      <dgm:spPr/>
    </dgm:pt>
    <dgm:pt modelId="{9464EBF7-60FA-4D8B-9E29-7945AFC107ED}" type="pres">
      <dgm:prSet presAssocID="{AF7E48FE-372E-4479-B6ED-D690391FD01A}" presName="text_5" presStyleLbl="node1" presStyleIdx="4" presStyleCnt="5" custScaleY="127929" custLinFactNeighborX="966" custLinFactNeighborY="11545">
        <dgm:presLayoutVars>
          <dgm:bulletEnabled val="1"/>
        </dgm:presLayoutVars>
      </dgm:prSet>
      <dgm:spPr/>
    </dgm:pt>
    <dgm:pt modelId="{6E8AD3AC-4535-4C84-8F20-92BCF854E3F1}" type="pres">
      <dgm:prSet presAssocID="{AF7E48FE-372E-4479-B6ED-D690391FD01A}" presName="accent_5" presStyleCnt="0"/>
      <dgm:spPr/>
    </dgm:pt>
    <dgm:pt modelId="{F84AEA6B-405C-4E6E-BD49-9D9AD52EBF77}" type="pres">
      <dgm:prSet presAssocID="{AF7E48FE-372E-4479-B6ED-D690391FD01A}" presName="accentRepeatNode" presStyleLbl="solidFgAcc1" presStyleIdx="4" presStyleCnt="5" custLinFactNeighborX="2916" custLinFactNeighborY="11338"/>
      <dgm:spPr/>
    </dgm:pt>
  </dgm:ptLst>
  <dgm:cxnLst>
    <dgm:cxn modelId="{25BA1C18-B087-4E92-A2DB-14B8C148474B}" type="presOf" srcId="{2DDDDE7A-90FB-4476-80BC-41077D66BDBC}" destId="{0E6E6D6E-7DE2-4F22-915F-AAA77B20B6E0}" srcOrd="0" destOrd="0" presId="urn:microsoft.com/office/officeart/2008/layout/VerticalCurvedList"/>
    <dgm:cxn modelId="{AEDC5018-FA0E-4D62-A6C7-8D34B225B1A9}" type="presOf" srcId="{86C0621C-485F-40FC-AFEB-90D0A887C492}" destId="{9C8E9006-6F16-4BC3-B344-343AE58E2700}" srcOrd="0" destOrd="0" presId="urn:microsoft.com/office/officeart/2008/layout/VerticalCurvedList"/>
    <dgm:cxn modelId="{8A025421-D69B-419B-8712-FDD77A02BAD5}" srcId="{2DDDDE7A-90FB-4476-80BC-41077D66BDBC}" destId="{AF7E48FE-372E-4479-B6ED-D690391FD01A}" srcOrd="4" destOrd="0" parTransId="{8085416D-D486-45D1-9F06-12146F6CF05B}" sibTransId="{AB45CE94-BC1F-4F8C-8AC9-8D1968039717}"/>
    <dgm:cxn modelId="{36A06429-5BBF-47E1-9022-D9DFF735F822}" srcId="{2DDDDE7A-90FB-4476-80BC-41077D66BDBC}" destId="{28CDBAF9-44C6-4E65-8B07-29440E811F50}" srcOrd="0" destOrd="0" parTransId="{52C86590-D0C6-4D9A-AF76-725A3E7E25B7}" sibTransId="{26266B10-6208-415C-BD6B-84AEF0EBCF7F}"/>
    <dgm:cxn modelId="{3A310E3D-C119-44C2-8FFC-29FC182888D1}" type="presOf" srcId="{26266B10-6208-415C-BD6B-84AEF0EBCF7F}" destId="{9FAAD1B8-86D6-4066-842C-AF50175252D9}" srcOrd="0" destOrd="0" presId="urn:microsoft.com/office/officeart/2008/layout/VerticalCurvedList"/>
    <dgm:cxn modelId="{DC8DE242-0647-4591-9B34-BCFAC36B571C}" srcId="{2DDDDE7A-90FB-4476-80BC-41077D66BDBC}" destId="{69F1170B-C846-4433-8DAE-FA1BB57AC36B}" srcOrd="3" destOrd="0" parTransId="{A6AD01DB-766D-474D-B9D2-9A4535C11EB2}" sibTransId="{1EA357A3-8938-45FF-8006-7E6390F824DD}"/>
    <dgm:cxn modelId="{75D9D644-0E19-41AC-86EE-BDE601EB97B1}" type="presOf" srcId="{AF7E48FE-372E-4479-B6ED-D690391FD01A}" destId="{9464EBF7-60FA-4D8B-9E29-7945AFC107ED}" srcOrd="0" destOrd="0" presId="urn:microsoft.com/office/officeart/2008/layout/VerticalCurvedList"/>
    <dgm:cxn modelId="{A586216C-806A-47C0-9EFF-6BC95DB11B1A}" type="presOf" srcId="{28CDBAF9-44C6-4E65-8B07-29440E811F50}" destId="{ACEFB202-88D9-4872-B06D-B70EABF1EE2D}" srcOrd="0" destOrd="0" presId="urn:microsoft.com/office/officeart/2008/layout/VerticalCurvedList"/>
    <dgm:cxn modelId="{94F41778-B8A6-4104-9EE0-EAEC0EC73623}" type="presOf" srcId="{69F1170B-C846-4433-8DAE-FA1BB57AC36B}" destId="{364C6422-2CAA-4D94-AD7B-FD3B073CB40C}" srcOrd="0" destOrd="0" presId="urn:microsoft.com/office/officeart/2008/layout/VerticalCurvedList"/>
    <dgm:cxn modelId="{61F26692-91D6-4A62-B7C2-F5733F296F3A}" type="presOf" srcId="{EB373623-63C1-4E54-8D25-C7F12DBFA09D}" destId="{1FF57F31-84D8-4229-82A0-A7639C6643FA}" srcOrd="0" destOrd="0" presId="urn:microsoft.com/office/officeart/2008/layout/VerticalCurvedList"/>
    <dgm:cxn modelId="{97CBF2E9-7EB1-46A8-BA5E-CF67ED74F22A}" srcId="{2DDDDE7A-90FB-4476-80BC-41077D66BDBC}" destId="{86C0621C-485F-40FC-AFEB-90D0A887C492}" srcOrd="1" destOrd="0" parTransId="{DAB6B8F9-D1FA-4532-A9DC-206696F662ED}" sibTransId="{17216A99-D39B-42D1-97C2-AB37A5C38B29}"/>
    <dgm:cxn modelId="{821690FD-C72F-4E25-8C5C-D36B2D6481D8}" srcId="{2DDDDE7A-90FB-4476-80BC-41077D66BDBC}" destId="{EB373623-63C1-4E54-8D25-C7F12DBFA09D}" srcOrd="2" destOrd="0" parTransId="{19C16618-EDFA-4986-9C14-B8E1FCE60201}" sibTransId="{429E48D7-CC65-4BDE-9FDD-AA9F77DAA3D4}"/>
    <dgm:cxn modelId="{3F0549DE-442C-4512-BE7F-53E1DDAB943F}" type="presParOf" srcId="{0E6E6D6E-7DE2-4F22-915F-AAA77B20B6E0}" destId="{07EC7026-FE20-465F-91BE-D2ED83BFCE86}" srcOrd="0" destOrd="0" presId="urn:microsoft.com/office/officeart/2008/layout/VerticalCurvedList"/>
    <dgm:cxn modelId="{6F2CA33C-4619-4C0C-9572-3FED3AB65C2F}" type="presParOf" srcId="{07EC7026-FE20-465F-91BE-D2ED83BFCE86}" destId="{3B414662-B440-4E1F-9353-6B0A25902FB7}" srcOrd="0" destOrd="0" presId="urn:microsoft.com/office/officeart/2008/layout/VerticalCurvedList"/>
    <dgm:cxn modelId="{136DEBFA-2E25-4568-87C7-55FF87257504}" type="presParOf" srcId="{3B414662-B440-4E1F-9353-6B0A25902FB7}" destId="{736B3DE6-08AD-49CD-8480-921BF7A96DA2}" srcOrd="0" destOrd="0" presId="urn:microsoft.com/office/officeart/2008/layout/VerticalCurvedList"/>
    <dgm:cxn modelId="{89EDB785-3013-41B8-ACF1-77CB1B4AA5E9}" type="presParOf" srcId="{3B414662-B440-4E1F-9353-6B0A25902FB7}" destId="{9FAAD1B8-86D6-4066-842C-AF50175252D9}" srcOrd="1" destOrd="0" presId="urn:microsoft.com/office/officeart/2008/layout/VerticalCurvedList"/>
    <dgm:cxn modelId="{CD02F1B3-D7A5-4BD7-8440-07E92DF02910}" type="presParOf" srcId="{3B414662-B440-4E1F-9353-6B0A25902FB7}" destId="{49A4FFF2-85F2-4509-AF18-555DD04FA95F}" srcOrd="2" destOrd="0" presId="urn:microsoft.com/office/officeart/2008/layout/VerticalCurvedList"/>
    <dgm:cxn modelId="{9FCB83A1-5E54-4A1F-AF37-5BE49D151D1C}" type="presParOf" srcId="{3B414662-B440-4E1F-9353-6B0A25902FB7}" destId="{458018C2-9A74-423D-9803-D6CD51C07317}" srcOrd="3" destOrd="0" presId="urn:microsoft.com/office/officeart/2008/layout/VerticalCurvedList"/>
    <dgm:cxn modelId="{E9AF3A75-0835-40E2-A981-9A1EED5C0FAC}" type="presParOf" srcId="{07EC7026-FE20-465F-91BE-D2ED83BFCE86}" destId="{ACEFB202-88D9-4872-B06D-B70EABF1EE2D}" srcOrd="1" destOrd="0" presId="urn:microsoft.com/office/officeart/2008/layout/VerticalCurvedList"/>
    <dgm:cxn modelId="{9B8240E9-F34A-478E-8D07-7DB1F70FA5BB}" type="presParOf" srcId="{07EC7026-FE20-465F-91BE-D2ED83BFCE86}" destId="{60C7D7F2-E88C-4316-BC28-816DC7858E97}" srcOrd="2" destOrd="0" presId="urn:microsoft.com/office/officeart/2008/layout/VerticalCurvedList"/>
    <dgm:cxn modelId="{F6A51726-15E3-4C49-94B2-94A49FA82EDF}" type="presParOf" srcId="{60C7D7F2-E88C-4316-BC28-816DC7858E97}" destId="{2049E451-2F7A-4A93-85B7-95F74BF12495}" srcOrd="0" destOrd="0" presId="urn:microsoft.com/office/officeart/2008/layout/VerticalCurvedList"/>
    <dgm:cxn modelId="{D880126F-6DB6-4A8F-A7BA-AFFDE654893A}" type="presParOf" srcId="{07EC7026-FE20-465F-91BE-D2ED83BFCE86}" destId="{9C8E9006-6F16-4BC3-B344-343AE58E2700}" srcOrd="3" destOrd="0" presId="urn:microsoft.com/office/officeart/2008/layout/VerticalCurvedList"/>
    <dgm:cxn modelId="{7EA6C8D7-4660-4459-9355-D256223225AC}" type="presParOf" srcId="{07EC7026-FE20-465F-91BE-D2ED83BFCE86}" destId="{3F1AB14E-8B1D-4234-9A5F-95C14F37DFD4}" srcOrd="4" destOrd="0" presId="urn:microsoft.com/office/officeart/2008/layout/VerticalCurvedList"/>
    <dgm:cxn modelId="{18B8EF43-C9D9-4C0E-90AB-6A05E8251575}" type="presParOf" srcId="{3F1AB14E-8B1D-4234-9A5F-95C14F37DFD4}" destId="{24161095-FA95-402E-9C57-9DEEF3745CA0}" srcOrd="0" destOrd="0" presId="urn:microsoft.com/office/officeart/2008/layout/VerticalCurvedList"/>
    <dgm:cxn modelId="{790C5D48-7A1D-4523-8F04-72FE5793DC88}" type="presParOf" srcId="{07EC7026-FE20-465F-91BE-D2ED83BFCE86}" destId="{1FF57F31-84D8-4229-82A0-A7639C6643FA}" srcOrd="5" destOrd="0" presId="urn:microsoft.com/office/officeart/2008/layout/VerticalCurvedList"/>
    <dgm:cxn modelId="{EF9D7AE8-6802-4F4A-819B-D25C0CD1F519}" type="presParOf" srcId="{07EC7026-FE20-465F-91BE-D2ED83BFCE86}" destId="{86F6BEB4-39E4-4EA1-A3EE-B4CFA814CEF4}" srcOrd="6" destOrd="0" presId="urn:microsoft.com/office/officeart/2008/layout/VerticalCurvedList"/>
    <dgm:cxn modelId="{FC05F706-8714-41FC-8302-CB14FA507F2D}" type="presParOf" srcId="{86F6BEB4-39E4-4EA1-A3EE-B4CFA814CEF4}" destId="{07248157-E643-44EA-BD45-1DA8AD8DB947}" srcOrd="0" destOrd="0" presId="urn:microsoft.com/office/officeart/2008/layout/VerticalCurvedList"/>
    <dgm:cxn modelId="{392CE6CE-D194-454A-AD6B-17B7C760FF67}" type="presParOf" srcId="{07EC7026-FE20-465F-91BE-D2ED83BFCE86}" destId="{364C6422-2CAA-4D94-AD7B-FD3B073CB40C}" srcOrd="7" destOrd="0" presId="urn:microsoft.com/office/officeart/2008/layout/VerticalCurvedList"/>
    <dgm:cxn modelId="{0C43FA0F-D87A-4DA4-AEF4-8409D6192702}" type="presParOf" srcId="{07EC7026-FE20-465F-91BE-D2ED83BFCE86}" destId="{3884CA4D-6F3B-402D-8D7F-0D26E13BB2ED}" srcOrd="8" destOrd="0" presId="urn:microsoft.com/office/officeart/2008/layout/VerticalCurvedList"/>
    <dgm:cxn modelId="{20557A91-CDD8-42FB-B971-B4F3137D8E7E}" type="presParOf" srcId="{3884CA4D-6F3B-402D-8D7F-0D26E13BB2ED}" destId="{F7AB6B64-C384-43A5-98BA-44AF707B6B11}" srcOrd="0" destOrd="0" presId="urn:microsoft.com/office/officeart/2008/layout/VerticalCurvedList"/>
    <dgm:cxn modelId="{F7EA0F62-79CC-42DF-9D70-F6E86A2E11D9}" type="presParOf" srcId="{07EC7026-FE20-465F-91BE-D2ED83BFCE86}" destId="{9464EBF7-60FA-4D8B-9E29-7945AFC107ED}" srcOrd="9" destOrd="0" presId="urn:microsoft.com/office/officeart/2008/layout/VerticalCurvedList"/>
    <dgm:cxn modelId="{A0247405-F20A-406A-91D9-8F9BDA50FABC}" type="presParOf" srcId="{07EC7026-FE20-465F-91BE-D2ED83BFCE86}" destId="{6E8AD3AC-4535-4C84-8F20-92BCF854E3F1}" srcOrd="10" destOrd="0" presId="urn:microsoft.com/office/officeart/2008/layout/VerticalCurvedList"/>
    <dgm:cxn modelId="{E5984D37-E32D-4737-AAF0-B64BFA235D3C}" type="presParOf" srcId="{6E8AD3AC-4535-4C84-8F20-92BCF854E3F1}" destId="{F84AEA6B-405C-4E6E-BD49-9D9AD52EBF7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63AFC4E-CA44-4436-BBD3-40606DB62016}" type="doc">
      <dgm:prSet loTypeId="urn:microsoft.com/office/officeart/2008/layout/VerticalCircleList" loCatId="list" qsTypeId="urn:microsoft.com/office/officeart/2005/8/quickstyle/simple1" qsCatId="simple" csTypeId="urn:microsoft.com/office/officeart/2005/8/colors/accent3_2" csCatId="accent3" phldr="1"/>
      <dgm:spPr/>
      <dgm:t>
        <a:bodyPr/>
        <a:lstStyle/>
        <a:p>
          <a:endParaRPr lang="it-IT"/>
        </a:p>
      </dgm:t>
    </dgm:pt>
    <dgm:pt modelId="{D80B884B-D033-4ECF-A35C-ED6611C59236}">
      <dgm:prSet custT="1"/>
      <dgm:spPr/>
      <dgm:t>
        <a:bodyPr/>
        <a:lstStyle/>
        <a:p>
          <a:pPr algn="just"/>
          <a:r>
            <a:rPr lang="it-IT" sz="1200" b="1" i="1" u="sng" kern="1200" cap="all" normalizeH="0" baseline="0" dirty="0">
              <a:solidFill>
                <a:srgbClr val="103676"/>
              </a:solidFill>
              <a:latin typeface="Calibri"/>
              <a:ea typeface="+mn-ea"/>
              <a:cs typeface="Calibri"/>
            </a:rPr>
            <a:t>le imprese </a:t>
          </a:r>
          <a:r>
            <a:rPr lang="it-IT" sz="1200" b="1" i="1" u="none" kern="1200" cap="all" normalizeH="0" baseline="0" dirty="0">
              <a:solidFill>
                <a:srgbClr val="103676"/>
              </a:solidFill>
              <a:latin typeface="Calibri"/>
              <a:ea typeface="+mn-ea"/>
              <a:cs typeface="Calibri"/>
            </a:rPr>
            <a:t>che operano nei cantieri edili in regime di appalto e subappalto sono tenute a fornire ai proprio dipendenti la tessera di riconoscimento prevista dall’articolo 18, comma 1, lett. u) e 26, comma 8, del </a:t>
          </a:r>
          <a:r>
            <a:rPr lang="it-IT" sz="1200" b="1" i="1" u="none" kern="1200" cap="all" normalizeH="0" baseline="0" dirty="0" err="1">
              <a:solidFill>
                <a:srgbClr val="103676"/>
              </a:solidFill>
              <a:latin typeface="Calibri"/>
              <a:ea typeface="+mn-ea"/>
              <a:cs typeface="Calibri"/>
            </a:rPr>
            <a:t>tusl</a:t>
          </a:r>
          <a:r>
            <a:rPr lang="it-IT" sz="1200" b="1" i="1" u="none" kern="1200" cap="all" normalizeH="0" baseline="0" dirty="0">
              <a:solidFill>
                <a:srgbClr val="103676"/>
              </a:solidFill>
              <a:latin typeface="Calibri"/>
              <a:ea typeface="+mn-ea"/>
              <a:cs typeface="Calibri"/>
            </a:rPr>
            <a:t>, nonché dall’art. 5 della legge 136/2010 </a:t>
          </a:r>
          <a:r>
            <a:rPr lang="it-IT" sz="1200" b="1" i="1" u="sng" kern="1200" cap="all" normalizeH="0" baseline="0" dirty="0">
              <a:solidFill>
                <a:srgbClr val="103676"/>
              </a:solidFill>
              <a:latin typeface="Calibri"/>
              <a:ea typeface="+mn-ea"/>
              <a:cs typeface="Calibri"/>
            </a:rPr>
            <a:t>dotata di un codice univoco anticontraffazione (comma 2)</a:t>
          </a:r>
        </a:p>
      </dgm:t>
    </dgm:pt>
    <dgm:pt modelId="{CCA32529-FA37-47DA-9E77-AC93BFA39B0C}" type="parTrans" cxnId="{EBA6A176-D451-4C69-9F06-0569C6F349CB}">
      <dgm:prSet/>
      <dgm:spPr/>
      <dgm:t>
        <a:bodyPr/>
        <a:lstStyle/>
        <a:p>
          <a:endParaRPr lang="it-IT"/>
        </a:p>
      </dgm:t>
    </dgm:pt>
    <dgm:pt modelId="{00F60EB7-CA14-4B50-BFDE-E52B6E3D8E0D}" type="sibTrans" cxnId="{EBA6A176-D451-4C69-9F06-0569C6F349CB}">
      <dgm:prSet/>
      <dgm:spPr/>
      <dgm:t>
        <a:bodyPr/>
        <a:lstStyle/>
        <a:p>
          <a:endParaRPr lang="it-IT"/>
        </a:p>
      </dgm:t>
    </dgm:pt>
    <dgm:pt modelId="{7EAC4EB1-2270-43FE-A797-916EE5B77256}">
      <dgm:prSet custT="1"/>
      <dgm:spPr/>
      <dgm:t>
        <a:bodyPr/>
        <a:lstStyle/>
        <a:p>
          <a:pPr algn="just"/>
          <a:r>
            <a:rPr lang="it-IT" sz="1200" b="1" i="1" u="none" kern="1200" cap="all" normalizeH="0" baseline="0" dirty="0">
              <a:solidFill>
                <a:srgbClr val="103676"/>
              </a:solidFill>
              <a:latin typeface="Calibri"/>
              <a:ea typeface="+mn-ea"/>
              <a:cs typeface="Calibri"/>
            </a:rPr>
            <a:t>La tessera è utilizzata come badge recante gli elementi identificativi del dipendente </a:t>
          </a:r>
          <a:r>
            <a:rPr lang="it-IT" sz="1200" b="1" i="1" u="sng" kern="1200" cap="all" normalizeH="0" baseline="0" dirty="0">
              <a:solidFill>
                <a:srgbClr val="103676"/>
              </a:solidFill>
              <a:latin typeface="Calibri"/>
              <a:ea typeface="+mn-ea"/>
              <a:cs typeface="Calibri"/>
            </a:rPr>
            <a:t>(comma 2)</a:t>
          </a:r>
          <a:endParaRPr lang="it-IT" sz="1200" b="1" i="1" u="none" kern="1200" cap="all" normalizeH="0" baseline="0" dirty="0">
            <a:solidFill>
              <a:srgbClr val="103676"/>
            </a:solidFill>
            <a:latin typeface="Calibri"/>
            <a:ea typeface="+mn-ea"/>
            <a:cs typeface="Calibri"/>
          </a:endParaRPr>
        </a:p>
      </dgm:t>
    </dgm:pt>
    <dgm:pt modelId="{A44953D1-11D5-4889-948A-22B861CBF38B}" type="parTrans" cxnId="{49C2DFB2-030F-4EB8-9062-A7E3FE64F3E7}">
      <dgm:prSet/>
      <dgm:spPr/>
      <dgm:t>
        <a:bodyPr/>
        <a:lstStyle/>
        <a:p>
          <a:endParaRPr lang="it-IT"/>
        </a:p>
      </dgm:t>
    </dgm:pt>
    <dgm:pt modelId="{66262F51-C426-4502-95ED-9B1AEAED2971}" type="sibTrans" cxnId="{49C2DFB2-030F-4EB8-9062-A7E3FE64F3E7}">
      <dgm:prSet/>
      <dgm:spPr/>
      <dgm:t>
        <a:bodyPr/>
        <a:lstStyle/>
        <a:p>
          <a:endParaRPr lang="it-IT"/>
        </a:p>
      </dgm:t>
    </dgm:pt>
    <dgm:pt modelId="{094CC805-E874-49BB-85A3-2FEB09A60C19}">
      <dgm:prSet custT="1"/>
      <dgm:spPr/>
      <dgm:t>
        <a:bodyPr/>
        <a:lstStyle/>
        <a:p>
          <a:pPr algn="just"/>
          <a:r>
            <a:rPr lang="it-IT" sz="1200" b="1" i="1" u="none" kern="1200" cap="all" normalizeH="0" baseline="0" dirty="0">
              <a:solidFill>
                <a:srgbClr val="103676"/>
              </a:solidFill>
              <a:latin typeface="Calibri"/>
              <a:ea typeface="+mn-ea"/>
              <a:cs typeface="Calibri"/>
            </a:rPr>
            <a:t> è resa disponibile al lavoratore anche in modalità digitale tramite strumenti digitali nazionali interoperabili  con il sistema informativo per l’inclusione sociale e lavorativa (</a:t>
          </a:r>
          <a:r>
            <a:rPr lang="it-IT" sz="1200" b="1" i="1" u="none" kern="1200" cap="all" normalizeH="0" baseline="0" dirty="0" err="1">
              <a:solidFill>
                <a:srgbClr val="103676"/>
              </a:solidFill>
              <a:latin typeface="Calibri"/>
              <a:ea typeface="+mn-ea"/>
              <a:cs typeface="Calibri"/>
            </a:rPr>
            <a:t>siisl</a:t>
          </a:r>
          <a:r>
            <a:rPr lang="it-IT" sz="1200" b="1" i="1" u="none" kern="1200" cap="all" normalizeH="0" baseline="0" dirty="0">
              <a:solidFill>
                <a:srgbClr val="103676"/>
              </a:solidFill>
              <a:latin typeface="Calibri"/>
              <a:ea typeface="+mn-ea"/>
              <a:cs typeface="Calibri"/>
            </a:rPr>
            <a:t>) </a:t>
          </a:r>
          <a:r>
            <a:rPr lang="it-IT" sz="1200" b="1" i="1" u="sng" kern="1200" cap="all" normalizeH="0" baseline="0" dirty="0">
              <a:solidFill>
                <a:srgbClr val="103676"/>
              </a:solidFill>
              <a:latin typeface="Calibri"/>
              <a:ea typeface="+mn-ea"/>
              <a:cs typeface="Calibri"/>
            </a:rPr>
            <a:t>(comma 2)</a:t>
          </a:r>
          <a:endParaRPr lang="it-IT" sz="1200" b="1" i="1" u="none" kern="1200" cap="all" normalizeH="0" baseline="0" dirty="0">
            <a:solidFill>
              <a:srgbClr val="103676"/>
            </a:solidFill>
            <a:latin typeface="Calibri"/>
            <a:ea typeface="+mn-ea"/>
            <a:cs typeface="Calibri"/>
          </a:endParaRPr>
        </a:p>
      </dgm:t>
    </dgm:pt>
    <dgm:pt modelId="{5C903B29-5444-48F5-93D8-C3E9DAEE7C78}" type="parTrans" cxnId="{637D9C8D-C7E7-4C5C-BD77-C1D735AFBC75}">
      <dgm:prSet/>
      <dgm:spPr/>
      <dgm:t>
        <a:bodyPr/>
        <a:lstStyle/>
        <a:p>
          <a:endParaRPr lang="it-IT"/>
        </a:p>
      </dgm:t>
    </dgm:pt>
    <dgm:pt modelId="{6CC13273-FF7E-4EA7-A136-73291C19599B}" type="sibTrans" cxnId="{637D9C8D-C7E7-4C5C-BD77-C1D735AFBC75}">
      <dgm:prSet/>
      <dgm:spPr/>
      <dgm:t>
        <a:bodyPr/>
        <a:lstStyle/>
        <a:p>
          <a:endParaRPr lang="it-IT"/>
        </a:p>
      </dgm:t>
    </dgm:pt>
    <dgm:pt modelId="{7E048964-2C13-499B-B537-BF787A9AAA78}">
      <dgm:prSet custT="1"/>
      <dgm:spPr/>
      <dgm:t>
        <a:bodyPr/>
        <a:lstStyle/>
        <a:p>
          <a:pPr algn="just"/>
          <a:r>
            <a:rPr lang="it-IT" sz="1200" b="1" i="1" u="none" kern="1200" cap="all" normalizeH="0" baseline="0" dirty="0">
              <a:solidFill>
                <a:srgbClr val="103676"/>
              </a:solidFill>
              <a:latin typeface="Calibri"/>
              <a:ea typeface="+mn-ea"/>
              <a:cs typeface="Calibri"/>
            </a:rPr>
            <a:t>Per i lavoratori assunti mediante il </a:t>
          </a:r>
          <a:r>
            <a:rPr lang="it-IT" sz="1200" b="1" i="1" u="none" kern="1200" cap="all" normalizeH="0" baseline="0" dirty="0" err="1">
              <a:solidFill>
                <a:srgbClr val="103676"/>
              </a:solidFill>
              <a:latin typeface="Calibri"/>
              <a:ea typeface="+mn-ea"/>
              <a:cs typeface="Calibri"/>
            </a:rPr>
            <a:t>siisl</a:t>
          </a:r>
          <a:r>
            <a:rPr lang="it-IT" sz="1200" b="1" i="1" u="none" kern="1200" cap="all" normalizeH="0" baseline="0" dirty="0">
              <a:solidFill>
                <a:srgbClr val="103676"/>
              </a:solidFill>
              <a:latin typeface="Calibri"/>
              <a:ea typeface="+mn-ea"/>
              <a:cs typeface="Calibri"/>
            </a:rPr>
            <a:t> la tessera digitale è prodotta in automatico, è precompilata fatte salve le integrazioni inserite dal datore di lavoro secondo le modalità definite dal decreto di cui al comma 3 </a:t>
          </a:r>
          <a:r>
            <a:rPr lang="it-IT" sz="1200" b="1" i="1" u="sng" kern="1200" cap="all" normalizeH="0" baseline="0" dirty="0">
              <a:solidFill>
                <a:srgbClr val="103676"/>
              </a:solidFill>
              <a:latin typeface="Calibri"/>
              <a:ea typeface="+mn-ea"/>
              <a:cs typeface="Calibri"/>
            </a:rPr>
            <a:t>(comma 2)</a:t>
          </a:r>
          <a:endParaRPr lang="it-IT" sz="5700" kern="1200" dirty="0"/>
        </a:p>
      </dgm:t>
    </dgm:pt>
    <dgm:pt modelId="{60786E36-09CA-4558-9781-8485EC2EC0D4}" type="parTrans" cxnId="{7E69EF9B-7BF5-416D-ADFC-B007E01074E9}">
      <dgm:prSet/>
      <dgm:spPr/>
      <dgm:t>
        <a:bodyPr/>
        <a:lstStyle/>
        <a:p>
          <a:endParaRPr lang="it-IT"/>
        </a:p>
      </dgm:t>
    </dgm:pt>
    <dgm:pt modelId="{678669E7-D8C8-4898-A61D-D2A5FB602063}" type="sibTrans" cxnId="{7E69EF9B-7BF5-416D-ADFC-B007E01074E9}">
      <dgm:prSet/>
      <dgm:spPr/>
      <dgm:t>
        <a:bodyPr/>
        <a:lstStyle/>
        <a:p>
          <a:endParaRPr lang="it-IT"/>
        </a:p>
      </dgm:t>
    </dgm:pt>
    <dgm:pt modelId="{A46F1B0B-46F8-460D-9FC3-143025AE22B1}" type="pres">
      <dgm:prSet presAssocID="{A63AFC4E-CA44-4436-BBD3-40606DB62016}" presName="Name0" presStyleCnt="0">
        <dgm:presLayoutVars>
          <dgm:dir/>
        </dgm:presLayoutVars>
      </dgm:prSet>
      <dgm:spPr/>
    </dgm:pt>
    <dgm:pt modelId="{B01BFF2B-1F6E-4FFD-8637-04CEA3FC8817}" type="pres">
      <dgm:prSet presAssocID="{D80B884B-D033-4ECF-A35C-ED6611C59236}" presName="noChildren" presStyleCnt="0"/>
      <dgm:spPr/>
    </dgm:pt>
    <dgm:pt modelId="{D945B34A-1A94-4879-99EF-0A98F8694B6D}" type="pres">
      <dgm:prSet presAssocID="{D80B884B-D033-4ECF-A35C-ED6611C59236}" presName="gap" presStyleCnt="0"/>
      <dgm:spPr/>
    </dgm:pt>
    <dgm:pt modelId="{2DB6ACE3-0B41-4B8C-AC90-FDC539BB45F9}" type="pres">
      <dgm:prSet presAssocID="{D80B884B-D033-4ECF-A35C-ED6611C59236}" presName="medCircle2" presStyleLbl="vennNode1" presStyleIdx="0" presStyleCnt="4" custLinFactNeighborY="-6015"/>
      <dgm:spPr/>
    </dgm:pt>
    <dgm:pt modelId="{A795E6FB-6D11-4E50-8407-2DDD48A0F272}" type="pres">
      <dgm:prSet presAssocID="{D80B884B-D033-4ECF-A35C-ED6611C59236}" presName="txLvlOnly1" presStyleLbl="revTx" presStyleIdx="0" presStyleCnt="4" custScaleX="142163" custLinFactNeighborX="20471" custLinFactNeighborY="-1431"/>
      <dgm:spPr/>
    </dgm:pt>
    <dgm:pt modelId="{C56255C8-B052-4E45-AF2B-7A3874A0213B}" type="pres">
      <dgm:prSet presAssocID="{7EAC4EB1-2270-43FE-A797-916EE5B77256}" presName="noChildren" presStyleCnt="0"/>
      <dgm:spPr/>
    </dgm:pt>
    <dgm:pt modelId="{E46667E8-AFF1-412E-9E47-35533A6F9DC0}" type="pres">
      <dgm:prSet presAssocID="{7EAC4EB1-2270-43FE-A797-916EE5B77256}" presName="gap" presStyleCnt="0"/>
      <dgm:spPr/>
    </dgm:pt>
    <dgm:pt modelId="{45BF6B9F-4926-4EAF-9E01-8B3D4AC12F51}" type="pres">
      <dgm:prSet presAssocID="{7EAC4EB1-2270-43FE-A797-916EE5B77256}" presName="medCircle2" presStyleLbl="vennNode1" presStyleIdx="1" presStyleCnt="4"/>
      <dgm:spPr/>
    </dgm:pt>
    <dgm:pt modelId="{AC9EA3DC-E3C9-43A3-90B8-A4B4B0F13E55}" type="pres">
      <dgm:prSet presAssocID="{7EAC4EB1-2270-43FE-A797-916EE5B77256}" presName="txLvlOnly1" presStyleLbl="revTx" presStyleIdx="1" presStyleCnt="4" custScaleX="142163" custLinFactNeighborX="20718" custLinFactNeighborY="-2695"/>
      <dgm:spPr/>
    </dgm:pt>
    <dgm:pt modelId="{3DCF9940-4BD4-446C-A18C-5C74A1DC2265}" type="pres">
      <dgm:prSet presAssocID="{094CC805-E874-49BB-85A3-2FEB09A60C19}" presName="noChildren" presStyleCnt="0"/>
      <dgm:spPr/>
    </dgm:pt>
    <dgm:pt modelId="{CB817726-D882-43CB-B1B7-DE2AC19CF2EE}" type="pres">
      <dgm:prSet presAssocID="{094CC805-E874-49BB-85A3-2FEB09A60C19}" presName="gap" presStyleCnt="0"/>
      <dgm:spPr/>
    </dgm:pt>
    <dgm:pt modelId="{C2BBAE6E-C02C-4359-8CF4-EA3B87FD37B8}" type="pres">
      <dgm:prSet presAssocID="{094CC805-E874-49BB-85A3-2FEB09A60C19}" presName="medCircle2" presStyleLbl="vennNode1" presStyleIdx="2" presStyleCnt="4"/>
      <dgm:spPr/>
    </dgm:pt>
    <dgm:pt modelId="{2215E313-5877-4AE6-BCBD-7BC431D227FD}" type="pres">
      <dgm:prSet presAssocID="{094CC805-E874-49BB-85A3-2FEB09A60C19}" presName="txLvlOnly1" presStyleLbl="revTx" presStyleIdx="2" presStyleCnt="4" custScaleX="142163" custLinFactNeighborX="20718" custLinFactNeighborY="-218"/>
      <dgm:spPr/>
    </dgm:pt>
    <dgm:pt modelId="{D7ACA008-BC7B-4C7F-BF8A-B9E563136837}" type="pres">
      <dgm:prSet presAssocID="{7E048964-2C13-499B-B537-BF787A9AAA78}" presName="noChildren" presStyleCnt="0"/>
      <dgm:spPr/>
    </dgm:pt>
    <dgm:pt modelId="{2B1F8D92-B1CE-41CF-B5E8-88405F86E14B}" type="pres">
      <dgm:prSet presAssocID="{7E048964-2C13-499B-B537-BF787A9AAA78}" presName="gap" presStyleCnt="0"/>
      <dgm:spPr/>
    </dgm:pt>
    <dgm:pt modelId="{C7551411-1BF7-4FB7-A804-45650C0DAC06}" type="pres">
      <dgm:prSet presAssocID="{7E048964-2C13-499B-B537-BF787A9AAA78}" presName="medCircle2" presStyleLbl="vennNode1" presStyleIdx="3" presStyleCnt="4"/>
      <dgm:spPr/>
    </dgm:pt>
    <dgm:pt modelId="{30B258A3-4C8F-4FAD-8900-611672D7E8CF}" type="pres">
      <dgm:prSet presAssocID="{7E048964-2C13-499B-B537-BF787A9AAA78}" presName="txLvlOnly1" presStyleLbl="revTx" presStyleIdx="3" presStyleCnt="4" custScaleX="142163" custLinFactNeighborX="20718" custLinFactNeighborY="-1658"/>
      <dgm:spPr/>
    </dgm:pt>
  </dgm:ptLst>
  <dgm:cxnLst>
    <dgm:cxn modelId="{28FF5713-48DA-4C84-8ED1-B3862C13B2D6}" type="presOf" srcId="{D80B884B-D033-4ECF-A35C-ED6611C59236}" destId="{A795E6FB-6D11-4E50-8407-2DDD48A0F272}" srcOrd="0" destOrd="0" presId="urn:microsoft.com/office/officeart/2008/layout/VerticalCircleList"/>
    <dgm:cxn modelId="{EBA6A176-D451-4C69-9F06-0569C6F349CB}" srcId="{A63AFC4E-CA44-4436-BBD3-40606DB62016}" destId="{D80B884B-D033-4ECF-A35C-ED6611C59236}" srcOrd="0" destOrd="0" parTransId="{CCA32529-FA37-47DA-9E77-AC93BFA39B0C}" sibTransId="{00F60EB7-CA14-4B50-BFDE-E52B6E3D8E0D}"/>
    <dgm:cxn modelId="{637D9C8D-C7E7-4C5C-BD77-C1D735AFBC75}" srcId="{A63AFC4E-CA44-4436-BBD3-40606DB62016}" destId="{094CC805-E874-49BB-85A3-2FEB09A60C19}" srcOrd="2" destOrd="0" parTransId="{5C903B29-5444-48F5-93D8-C3E9DAEE7C78}" sibTransId="{6CC13273-FF7E-4EA7-A136-73291C19599B}"/>
    <dgm:cxn modelId="{7E69EF9B-7BF5-416D-ADFC-B007E01074E9}" srcId="{A63AFC4E-CA44-4436-BBD3-40606DB62016}" destId="{7E048964-2C13-499B-B537-BF787A9AAA78}" srcOrd="3" destOrd="0" parTransId="{60786E36-09CA-4558-9781-8485EC2EC0D4}" sibTransId="{678669E7-D8C8-4898-A61D-D2A5FB602063}"/>
    <dgm:cxn modelId="{49C2DFB2-030F-4EB8-9062-A7E3FE64F3E7}" srcId="{A63AFC4E-CA44-4436-BBD3-40606DB62016}" destId="{7EAC4EB1-2270-43FE-A797-916EE5B77256}" srcOrd="1" destOrd="0" parTransId="{A44953D1-11D5-4889-948A-22B861CBF38B}" sibTransId="{66262F51-C426-4502-95ED-9B1AEAED2971}"/>
    <dgm:cxn modelId="{8FF672C3-66B2-4BAF-8B79-979CDE858810}" type="presOf" srcId="{094CC805-E874-49BB-85A3-2FEB09A60C19}" destId="{2215E313-5877-4AE6-BCBD-7BC431D227FD}" srcOrd="0" destOrd="0" presId="urn:microsoft.com/office/officeart/2008/layout/VerticalCircleList"/>
    <dgm:cxn modelId="{987A42CD-5D97-4D17-B3DA-77A94160CBC7}" type="presOf" srcId="{7E048964-2C13-499B-B537-BF787A9AAA78}" destId="{30B258A3-4C8F-4FAD-8900-611672D7E8CF}" srcOrd="0" destOrd="0" presId="urn:microsoft.com/office/officeart/2008/layout/VerticalCircleList"/>
    <dgm:cxn modelId="{2246C2D4-3D47-4000-9960-24DE72803F76}" type="presOf" srcId="{7EAC4EB1-2270-43FE-A797-916EE5B77256}" destId="{AC9EA3DC-E3C9-43A3-90B8-A4B4B0F13E55}" srcOrd="0" destOrd="0" presId="urn:microsoft.com/office/officeart/2008/layout/VerticalCircleList"/>
    <dgm:cxn modelId="{BEEB86E2-5291-4612-885B-E5889AADE9C0}" type="presOf" srcId="{A63AFC4E-CA44-4436-BBD3-40606DB62016}" destId="{A46F1B0B-46F8-460D-9FC3-143025AE22B1}" srcOrd="0" destOrd="0" presId="urn:microsoft.com/office/officeart/2008/layout/VerticalCircleList"/>
    <dgm:cxn modelId="{B12B33D0-2573-4F15-8273-3368601B42FF}" type="presParOf" srcId="{A46F1B0B-46F8-460D-9FC3-143025AE22B1}" destId="{B01BFF2B-1F6E-4FFD-8637-04CEA3FC8817}" srcOrd="0" destOrd="0" presId="urn:microsoft.com/office/officeart/2008/layout/VerticalCircleList"/>
    <dgm:cxn modelId="{FABF7AEE-5A5F-43D9-9F89-92C4353EC8E4}" type="presParOf" srcId="{B01BFF2B-1F6E-4FFD-8637-04CEA3FC8817}" destId="{D945B34A-1A94-4879-99EF-0A98F8694B6D}" srcOrd="0" destOrd="0" presId="urn:microsoft.com/office/officeart/2008/layout/VerticalCircleList"/>
    <dgm:cxn modelId="{5411F012-D129-42AE-9991-ACAEEC8AAA88}" type="presParOf" srcId="{B01BFF2B-1F6E-4FFD-8637-04CEA3FC8817}" destId="{2DB6ACE3-0B41-4B8C-AC90-FDC539BB45F9}" srcOrd="1" destOrd="0" presId="urn:microsoft.com/office/officeart/2008/layout/VerticalCircleList"/>
    <dgm:cxn modelId="{46032D3B-C799-4F3F-9CF8-5F961CA13A50}" type="presParOf" srcId="{B01BFF2B-1F6E-4FFD-8637-04CEA3FC8817}" destId="{A795E6FB-6D11-4E50-8407-2DDD48A0F272}" srcOrd="2" destOrd="0" presId="urn:microsoft.com/office/officeart/2008/layout/VerticalCircleList"/>
    <dgm:cxn modelId="{FBD31424-115D-4B51-8D03-32AED772A335}" type="presParOf" srcId="{A46F1B0B-46F8-460D-9FC3-143025AE22B1}" destId="{C56255C8-B052-4E45-AF2B-7A3874A0213B}" srcOrd="1" destOrd="0" presId="urn:microsoft.com/office/officeart/2008/layout/VerticalCircleList"/>
    <dgm:cxn modelId="{210B8DC9-8790-4CB8-AD1A-8BC603FF2E22}" type="presParOf" srcId="{C56255C8-B052-4E45-AF2B-7A3874A0213B}" destId="{E46667E8-AFF1-412E-9E47-35533A6F9DC0}" srcOrd="0" destOrd="0" presId="urn:microsoft.com/office/officeart/2008/layout/VerticalCircleList"/>
    <dgm:cxn modelId="{C1ED8FA4-3A95-4442-A43D-5953FD379841}" type="presParOf" srcId="{C56255C8-B052-4E45-AF2B-7A3874A0213B}" destId="{45BF6B9F-4926-4EAF-9E01-8B3D4AC12F51}" srcOrd="1" destOrd="0" presId="urn:microsoft.com/office/officeart/2008/layout/VerticalCircleList"/>
    <dgm:cxn modelId="{DDD76D42-D368-4CC1-B5D6-F1441775C249}" type="presParOf" srcId="{C56255C8-B052-4E45-AF2B-7A3874A0213B}" destId="{AC9EA3DC-E3C9-43A3-90B8-A4B4B0F13E55}" srcOrd="2" destOrd="0" presId="urn:microsoft.com/office/officeart/2008/layout/VerticalCircleList"/>
    <dgm:cxn modelId="{89D8E207-5F94-48F9-9A47-40F4F51F21C0}" type="presParOf" srcId="{A46F1B0B-46F8-460D-9FC3-143025AE22B1}" destId="{3DCF9940-4BD4-446C-A18C-5C74A1DC2265}" srcOrd="2" destOrd="0" presId="urn:microsoft.com/office/officeart/2008/layout/VerticalCircleList"/>
    <dgm:cxn modelId="{9C547845-43E9-461B-9182-47DBB09723AB}" type="presParOf" srcId="{3DCF9940-4BD4-446C-A18C-5C74A1DC2265}" destId="{CB817726-D882-43CB-B1B7-DE2AC19CF2EE}" srcOrd="0" destOrd="0" presId="urn:microsoft.com/office/officeart/2008/layout/VerticalCircleList"/>
    <dgm:cxn modelId="{CDFACB5E-151F-471A-BF5A-452B126F8B1A}" type="presParOf" srcId="{3DCF9940-4BD4-446C-A18C-5C74A1DC2265}" destId="{C2BBAE6E-C02C-4359-8CF4-EA3B87FD37B8}" srcOrd="1" destOrd="0" presId="urn:microsoft.com/office/officeart/2008/layout/VerticalCircleList"/>
    <dgm:cxn modelId="{C985C6C6-2372-4681-A924-089496C4B64C}" type="presParOf" srcId="{3DCF9940-4BD4-446C-A18C-5C74A1DC2265}" destId="{2215E313-5877-4AE6-BCBD-7BC431D227FD}" srcOrd="2" destOrd="0" presId="urn:microsoft.com/office/officeart/2008/layout/VerticalCircleList"/>
    <dgm:cxn modelId="{E739770B-FD89-41B4-9C47-E2806CB1B5CC}" type="presParOf" srcId="{A46F1B0B-46F8-460D-9FC3-143025AE22B1}" destId="{D7ACA008-BC7B-4C7F-BF8A-B9E563136837}" srcOrd="3" destOrd="0" presId="urn:microsoft.com/office/officeart/2008/layout/VerticalCircleList"/>
    <dgm:cxn modelId="{C8E64C41-A179-4F1D-9E99-3EF6C73B6A7E}" type="presParOf" srcId="{D7ACA008-BC7B-4C7F-BF8A-B9E563136837}" destId="{2B1F8D92-B1CE-41CF-B5E8-88405F86E14B}" srcOrd="0" destOrd="0" presId="urn:microsoft.com/office/officeart/2008/layout/VerticalCircleList"/>
    <dgm:cxn modelId="{FE696C2D-8835-4CF5-8894-7F08464FA033}" type="presParOf" srcId="{D7ACA008-BC7B-4C7F-BF8A-B9E563136837}" destId="{C7551411-1BF7-4FB7-A804-45650C0DAC06}" srcOrd="1" destOrd="0" presId="urn:microsoft.com/office/officeart/2008/layout/VerticalCircleList"/>
    <dgm:cxn modelId="{4691AFB2-0439-42D4-AEB5-C3C4C185743C}" type="presParOf" srcId="{D7ACA008-BC7B-4C7F-BF8A-B9E563136837}" destId="{30B258A3-4C8F-4FAD-8900-611672D7E8CF}"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DDDDE7A-90FB-4476-80BC-41077D66BDBC}" type="doc">
      <dgm:prSet loTypeId="urn:microsoft.com/office/officeart/2008/layout/VerticalCurvedList" loCatId="list" qsTypeId="urn:microsoft.com/office/officeart/2005/8/quickstyle/simple1" qsCatId="simple" csTypeId="urn:microsoft.com/office/officeart/2005/8/colors/accent3_1" csCatId="accent3" phldr="1"/>
      <dgm:spPr/>
      <dgm:t>
        <a:bodyPr/>
        <a:lstStyle/>
        <a:p>
          <a:endParaRPr lang="it-IT"/>
        </a:p>
      </dgm:t>
    </dgm:pt>
    <dgm:pt modelId="{28CDBAF9-44C6-4E65-8B07-29440E811F50}">
      <dgm:prSet custT="1"/>
      <dgm:spPr/>
      <dgm:t>
        <a:bodyPr/>
        <a:lstStyle/>
        <a:p>
          <a:pPr marL="0" marR="0" lvl="0" indent="0" algn="just" defTabSz="800100" eaLnBrk="1" fontAlgn="auto" latinLnBrk="0" hangingPunct="1">
            <a:lnSpc>
              <a:spcPct val="90000"/>
            </a:lnSpc>
            <a:spcBef>
              <a:spcPct val="0"/>
            </a:spcBef>
            <a:spcAft>
              <a:spcPct val="35000"/>
            </a:spcAft>
            <a:buClrTx/>
            <a:buSzTx/>
            <a:buFontTx/>
            <a:buNone/>
            <a:tabLst/>
            <a:defRPr/>
          </a:pPr>
          <a:endParaRPr lang="it-IT" sz="1800" b="1" kern="1200" cap="small" dirty="0">
            <a:solidFill>
              <a:srgbClr val="0E2841">
                <a:lumMod val="90000"/>
                <a:lumOff val="10000"/>
              </a:srgbClr>
            </a:solidFill>
            <a:latin typeface="Calibri"/>
            <a:ea typeface="+mn-ea"/>
            <a:cs typeface="+mn-cs"/>
          </a:endParaRPr>
        </a:p>
        <a:p>
          <a:pPr marL="0" marR="0" lvl="0" indent="0" algn="just" defTabSz="800100" eaLnBrk="1" fontAlgn="auto" latinLnBrk="0" hangingPunct="1">
            <a:lnSpc>
              <a:spcPct val="90000"/>
            </a:lnSpc>
            <a:spcBef>
              <a:spcPct val="0"/>
            </a:spcBef>
            <a:spcAft>
              <a:spcPct val="35000"/>
            </a:spcAft>
            <a:buClrTx/>
            <a:buSzTx/>
            <a:buFontTx/>
            <a:buNone/>
            <a:tabLst/>
            <a:defRPr/>
          </a:pPr>
          <a:r>
            <a:rPr lang="it-IT" sz="1600" b="1" kern="1200" cap="small" dirty="0">
              <a:solidFill>
                <a:srgbClr val="0E2841">
                  <a:lumMod val="90000"/>
                  <a:lumOff val="10000"/>
                </a:srgbClr>
              </a:solidFill>
              <a:latin typeface="Calibri"/>
              <a:ea typeface="+mn-ea"/>
              <a:cs typeface="+mn-cs"/>
            </a:rPr>
            <a:t>I DATORI DI LAVORO DEVONO FREQUENTARE IL CORSO IN MODO CHE SIA </a:t>
          </a:r>
          <a:r>
            <a:rPr lang="it-IT" sz="1600" b="1" u="sng" kern="1200" cap="small" dirty="0">
              <a:solidFill>
                <a:srgbClr val="0E2841">
                  <a:lumMod val="90000"/>
                  <a:lumOff val="10000"/>
                </a:srgbClr>
              </a:solidFill>
              <a:latin typeface="Calibri"/>
              <a:ea typeface="+mn-ea"/>
              <a:cs typeface="+mn-cs"/>
            </a:rPr>
            <a:t>CONCLUSO</a:t>
          </a:r>
          <a:r>
            <a:rPr lang="it-IT" sz="1600" b="1" kern="1200" cap="small" dirty="0">
              <a:solidFill>
                <a:srgbClr val="0E2841">
                  <a:lumMod val="90000"/>
                  <a:lumOff val="10000"/>
                </a:srgbClr>
              </a:solidFill>
              <a:latin typeface="Calibri"/>
              <a:ea typeface="+mn-ea"/>
              <a:cs typeface="+mn-cs"/>
            </a:rPr>
            <a:t> ENTRO IL 24 MAGGIO 2027</a:t>
          </a:r>
        </a:p>
        <a:p>
          <a:pPr marL="0" marR="0" lvl="0" indent="0" algn="just" defTabSz="800100" eaLnBrk="1" fontAlgn="auto" latinLnBrk="0" hangingPunct="1">
            <a:lnSpc>
              <a:spcPct val="90000"/>
            </a:lnSpc>
            <a:spcBef>
              <a:spcPct val="0"/>
            </a:spcBef>
            <a:spcAft>
              <a:spcPct val="35000"/>
            </a:spcAft>
            <a:buClrTx/>
            <a:buSzTx/>
            <a:buFontTx/>
            <a:buNone/>
            <a:tabLst/>
            <a:defRPr/>
          </a:pPr>
          <a:r>
            <a:rPr lang="it-IT" sz="1600" b="1" u="sng" cap="all" baseline="0" dirty="0">
              <a:solidFill>
                <a:schemeClr val="tx2"/>
              </a:solidFill>
              <a:latin typeface="+mn-lt"/>
              <a:ea typeface="+mn-ea"/>
              <a:cs typeface="+mn-cs"/>
            </a:rPr>
            <a:t>I </a:t>
          </a:r>
          <a:r>
            <a:rPr lang="it-IT" sz="1600" b="1" u="sng" kern="1200" cap="all" baseline="0" dirty="0">
              <a:solidFill>
                <a:srgbClr val="0E2841">
                  <a:lumMod val="90000"/>
                  <a:lumOff val="10000"/>
                </a:srgbClr>
              </a:solidFill>
              <a:latin typeface="Calibri"/>
              <a:ea typeface="+mn-ea"/>
              <a:cs typeface="+mn-cs"/>
            </a:rPr>
            <a:t>CORSI Già </a:t>
          </a:r>
          <a:r>
            <a:rPr lang="it-IT" sz="1600" b="1" u="sng" kern="1200" cap="small" dirty="0">
              <a:solidFill>
                <a:srgbClr val="0E2841">
                  <a:lumMod val="90000"/>
                  <a:lumOff val="10000"/>
                </a:srgbClr>
              </a:solidFill>
              <a:latin typeface="Calibri"/>
              <a:ea typeface="+mn-ea"/>
              <a:cs typeface="+mn-cs"/>
            </a:rPr>
            <a:t>EROGATI ALLA DATA DEL 24 MAGGIO, I CUI CONTENUTI SIANO CONFORMI ALL’ASR 2025 SONO RICONOSCIUTI. L’AGGIORNAMENTO PARTE DALLA DATA DELL’ATTESTATO</a:t>
          </a:r>
        </a:p>
        <a:p>
          <a:pPr marL="0" lvl="0" indent="0" algn="l" defTabSz="800100">
            <a:lnSpc>
              <a:spcPct val="90000"/>
            </a:lnSpc>
            <a:spcBef>
              <a:spcPct val="0"/>
            </a:spcBef>
            <a:spcAft>
              <a:spcPct val="35000"/>
            </a:spcAft>
            <a:buNone/>
          </a:pPr>
          <a:endParaRPr lang="it-IT" sz="1800" b="1" kern="1200" cap="small" dirty="0">
            <a:solidFill>
              <a:srgbClr val="0E2841">
                <a:lumMod val="90000"/>
                <a:lumOff val="10000"/>
              </a:srgbClr>
            </a:solidFill>
            <a:latin typeface="Calibri"/>
            <a:ea typeface="+mn-ea"/>
            <a:cs typeface="+mn-cs"/>
          </a:endParaRPr>
        </a:p>
      </dgm:t>
    </dgm:pt>
    <dgm:pt modelId="{52C86590-D0C6-4D9A-AF76-725A3E7E25B7}" type="parTrans" cxnId="{36A06429-5BBF-47E1-9022-D9DFF735F822}">
      <dgm:prSet/>
      <dgm:spPr/>
      <dgm:t>
        <a:bodyPr/>
        <a:lstStyle/>
        <a:p>
          <a:endParaRPr lang="it-IT"/>
        </a:p>
      </dgm:t>
    </dgm:pt>
    <dgm:pt modelId="{26266B10-6208-415C-BD6B-84AEF0EBCF7F}" type="sibTrans" cxnId="{36A06429-5BBF-47E1-9022-D9DFF735F822}">
      <dgm:prSet/>
      <dgm:spPr/>
      <dgm:t>
        <a:bodyPr/>
        <a:lstStyle/>
        <a:p>
          <a:endParaRPr lang="it-IT"/>
        </a:p>
      </dgm:t>
    </dgm:pt>
    <dgm:pt modelId="{DF9D3DAF-5175-4023-A060-88E57B56E166}">
      <dgm:prSet phldrT="[Testo]" phldr="0" custT="1"/>
      <dgm:spPr/>
      <dgm:t>
        <a:bodyPr/>
        <a:lstStyle/>
        <a:p>
          <a:r>
            <a:rPr lang="it-IT" sz="1600" b="1" kern="1200" cap="all" baseline="0" dirty="0">
              <a:solidFill>
                <a:srgbClr val="0E2841">
                  <a:lumMod val="90000"/>
                  <a:lumOff val="10000"/>
                </a:srgbClr>
              </a:solidFill>
              <a:latin typeface="Calibri"/>
              <a:ea typeface="+mn-ea"/>
              <a:cs typeface="+mn-cs"/>
            </a:rPr>
            <a:t>il </a:t>
          </a:r>
          <a:r>
            <a:rPr lang="it-IT" sz="1600" b="1" kern="1200" cap="all" baseline="0" dirty="0" err="1">
              <a:solidFill>
                <a:srgbClr val="0E2841">
                  <a:lumMod val="90000"/>
                  <a:lumOff val="10000"/>
                </a:srgbClr>
              </a:solidFill>
              <a:latin typeface="Calibri"/>
              <a:ea typeface="+mn-ea"/>
              <a:cs typeface="+mn-cs"/>
            </a:rPr>
            <a:t>ddl</a:t>
          </a:r>
          <a:r>
            <a:rPr lang="it-IT" sz="1600" b="1" kern="1200" cap="all" baseline="0" dirty="0">
              <a:solidFill>
                <a:srgbClr val="0E2841">
                  <a:lumMod val="90000"/>
                  <a:lumOff val="10000"/>
                </a:srgbClr>
              </a:solidFill>
              <a:latin typeface="Calibri"/>
              <a:ea typeface="+mn-ea"/>
              <a:cs typeface="+mn-cs"/>
            </a:rPr>
            <a:t> </a:t>
          </a:r>
          <a:r>
            <a:rPr lang="it-IT" sz="1600" b="1" kern="1200" cap="all" baseline="0" dirty="0" err="1">
              <a:solidFill>
                <a:srgbClr val="0E2841">
                  <a:lumMod val="90000"/>
                  <a:lumOff val="10000"/>
                </a:srgbClr>
              </a:solidFill>
              <a:latin typeface="Calibri"/>
              <a:ea typeface="+mn-ea"/>
              <a:cs typeface="+mn-cs"/>
            </a:rPr>
            <a:t>rspp</a:t>
          </a:r>
          <a:r>
            <a:rPr lang="it-IT" sz="1600" b="1" kern="1200" cap="all" baseline="0" dirty="0">
              <a:solidFill>
                <a:srgbClr val="0E2841">
                  <a:lumMod val="90000"/>
                  <a:lumOff val="10000"/>
                </a:srgbClr>
              </a:solidFill>
              <a:latin typeface="Calibri"/>
              <a:ea typeface="+mn-ea"/>
              <a:cs typeface="+mn-cs"/>
            </a:rPr>
            <a:t> formato ai sensi del vecchio </a:t>
          </a:r>
          <a:r>
            <a:rPr lang="it-IT" sz="1600" b="1" kern="1200" cap="all" baseline="0" dirty="0" err="1">
              <a:solidFill>
                <a:srgbClr val="0E2841">
                  <a:lumMod val="90000"/>
                  <a:lumOff val="10000"/>
                </a:srgbClr>
              </a:solidFill>
              <a:latin typeface="Calibri"/>
              <a:ea typeface="+mn-ea"/>
              <a:cs typeface="+mn-cs"/>
            </a:rPr>
            <a:t>asr</a:t>
          </a:r>
          <a:r>
            <a:rPr lang="it-IT" sz="1600" b="1" kern="1200" cap="all" baseline="0" dirty="0">
              <a:solidFill>
                <a:srgbClr val="0E2841">
                  <a:lumMod val="90000"/>
                  <a:lumOff val="10000"/>
                </a:srgbClr>
              </a:solidFill>
              <a:latin typeface="Calibri"/>
              <a:ea typeface="+mn-ea"/>
              <a:cs typeface="+mn-cs"/>
            </a:rPr>
            <a:t> del 2011 deve seguire le 6 ore del modulo aggiuntivo cantieri</a:t>
          </a:r>
        </a:p>
      </dgm:t>
    </dgm:pt>
    <dgm:pt modelId="{4460E438-C80B-44F5-BB32-8F2F4D0C74B8}" type="parTrans" cxnId="{66AAA0E9-123A-4E22-9D19-D1E782355D7A}">
      <dgm:prSet/>
      <dgm:spPr/>
      <dgm:t>
        <a:bodyPr/>
        <a:lstStyle/>
        <a:p>
          <a:endParaRPr lang="it-IT"/>
        </a:p>
      </dgm:t>
    </dgm:pt>
    <dgm:pt modelId="{07BB6194-AF16-4662-828D-BF44731E5127}" type="sibTrans" cxnId="{66AAA0E9-123A-4E22-9D19-D1E782355D7A}">
      <dgm:prSet/>
      <dgm:spPr/>
      <dgm:t>
        <a:bodyPr/>
        <a:lstStyle/>
        <a:p>
          <a:endParaRPr lang="it-IT"/>
        </a:p>
      </dgm:t>
    </dgm:pt>
    <dgm:pt modelId="{28D5CE2B-0FAA-462D-8F93-7DF04AB9CF47}">
      <dgm:prSet phldrT="[Testo]"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it-IT" sz="1800" b="1" kern="1200" cap="all" baseline="0" dirty="0">
            <a:solidFill>
              <a:srgbClr val="0E2841">
                <a:lumMod val="90000"/>
                <a:lumOff val="10000"/>
              </a:srgbClr>
            </a:solidFill>
            <a:latin typeface="+mn-l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lang="it-IT" sz="1600" b="1" kern="1200" cap="all" baseline="0" dirty="0">
              <a:solidFill>
                <a:srgbClr val="0E2841">
                  <a:lumMod val="90000"/>
                  <a:lumOff val="10000"/>
                </a:srgbClr>
              </a:solidFill>
              <a:latin typeface="+mn-lt"/>
              <a:ea typeface="+mn-ea"/>
              <a:cs typeface="+mn-cs"/>
            </a:rPr>
            <a:t>Il </a:t>
          </a:r>
          <a:r>
            <a:rPr lang="it-IT" sz="1600" b="1" kern="1200" cap="all" baseline="0" dirty="0" err="1">
              <a:solidFill>
                <a:srgbClr val="0E2841">
                  <a:lumMod val="90000"/>
                  <a:lumOff val="10000"/>
                </a:srgbClr>
              </a:solidFill>
              <a:latin typeface="+mn-lt"/>
              <a:ea typeface="+mn-ea"/>
              <a:cs typeface="+mn-cs"/>
            </a:rPr>
            <a:t>ddl</a:t>
          </a:r>
          <a:r>
            <a:rPr lang="it-IT" sz="1600" b="1" kern="1200" cap="all" baseline="0" dirty="0">
              <a:solidFill>
                <a:srgbClr val="0E2841">
                  <a:lumMod val="90000"/>
                  <a:lumOff val="10000"/>
                </a:srgbClr>
              </a:solidFill>
              <a:latin typeface="+mn-lt"/>
              <a:ea typeface="+mn-ea"/>
              <a:cs typeface="+mn-cs"/>
            </a:rPr>
            <a:t> </a:t>
          </a:r>
          <a:r>
            <a:rPr lang="it-IT" sz="1600" b="1" kern="1200" cap="all" baseline="0" dirty="0" err="1">
              <a:solidFill>
                <a:srgbClr val="0E2841">
                  <a:lumMod val="90000"/>
                  <a:lumOff val="10000"/>
                </a:srgbClr>
              </a:solidFill>
              <a:latin typeface="+mn-lt"/>
              <a:ea typeface="+mn-ea"/>
              <a:cs typeface="+mn-cs"/>
            </a:rPr>
            <a:t>rspp</a:t>
          </a:r>
          <a:r>
            <a:rPr lang="it-IT" sz="1600" b="1" kern="1200" cap="all" baseline="0" dirty="0">
              <a:solidFill>
                <a:srgbClr val="0E2841">
                  <a:lumMod val="90000"/>
                  <a:lumOff val="10000"/>
                </a:srgbClr>
              </a:solidFill>
              <a:latin typeface="+mn-lt"/>
              <a:ea typeface="+mn-ea"/>
              <a:cs typeface="+mn-cs"/>
            </a:rPr>
            <a:t> con modulo integrativo 3 costruzioni secondo il nuovo </a:t>
          </a:r>
          <a:r>
            <a:rPr lang="it-IT" sz="1600" b="1" kern="1200" cap="all" baseline="0" dirty="0" err="1">
              <a:solidFill>
                <a:srgbClr val="0E2841">
                  <a:lumMod val="90000"/>
                  <a:lumOff val="10000"/>
                </a:srgbClr>
              </a:solidFill>
              <a:latin typeface="+mn-lt"/>
              <a:ea typeface="+mn-ea"/>
              <a:cs typeface="+mn-cs"/>
            </a:rPr>
            <a:t>asr</a:t>
          </a:r>
          <a:r>
            <a:rPr lang="it-IT" sz="1600" b="1" kern="1200" cap="all" baseline="0" dirty="0">
              <a:solidFill>
                <a:srgbClr val="0E2841">
                  <a:lumMod val="90000"/>
                  <a:lumOff val="10000"/>
                </a:srgbClr>
              </a:solidFill>
              <a:latin typeface="+mn-lt"/>
              <a:ea typeface="+mn-ea"/>
              <a:cs typeface="+mn-cs"/>
            </a:rPr>
            <a:t> 2025 ha credito totale per dl modulo aggiuntivo cantieri  </a:t>
          </a:r>
        </a:p>
        <a:p>
          <a:pPr marL="0" lvl="0" defTabSz="1555750">
            <a:lnSpc>
              <a:spcPct val="90000"/>
            </a:lnSpc>
            <a:spcBef>
              <a:spcPct val="0"/>
            </a:spcBef>
            <a:spcAft>
              <a:spcPct val="35000"/>
            </a:spcAft>
            <a:buNone/>
          </a:pPr>
          <a:endParaRPr lang="it-IT" dirty="0"/>
        </a:p>
      </dgm:t>
    </dgm:pt>
    <dgm:pt modelId="{FF476417-A006-4BB8-8884-E54B0FA02B22}" type="parTrans" cxnId="{2DEB3510-FD82-4EAF-A943-59D15BCCFFCD}">
      <dgm:prSet/>
      <dgm:spPr/>
      <dgm:t>
        <a:bodyPr/>
        <a:lstStyle/>
        <a:p>
          <a:endParaRPr lang="it-IT"/>
        </a:p>
      </dgm:t>
    </dgm:pt>
    <dgm:pt modelId="{11D0FE9A-21B6-4C86-85D3-15410678B0B4}" type="sibTrans" cxnId="{2DEB3510-FD82-4EAF-A943-59D15BCCFFCD}">
      <dgm:prSet/>
      <dgm:spPr/>
      <dgm:t>
        <a:bodyPr/>
        <a:lstStyle/>
        <a:p>
          <a:endParaRPr lang="it-IT"/>
        </a:p>
      </dgm:t>
    </dgm:pt>
    <dgm:pt modelId="{D660716B-F822-4C2D-99CB-CA3E3BD7717B}">
      <dgm:prSet phldrT="[Testo]" phldr="0" custT="1"/>
      <dgm:spPr/>
      <dgm: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it-IT" sz="1600" b="1" kern="1200" cap="all" baseline="0" dirty="0">
              <a:solidFill>
                <a:srgbClr val="0E2841">
                  <a:lumMod val="90000"/>
                  <a:lumOff val="10000"/>
                </a:srgbClr>
              </a:solidFill>
              <a:latin typeface="Calibri"/>
              <a:ea typeface="+mn-ea"/>
              <a:cs typeface="+mn-cs"/>
            </a:rPr>
            <a:t>Il DDL RSPP FORMATO AI SENSI DELL’ASR 2011 HA CREDITO TOTALE PER IL CORSO DA DL </a:t>
          </a:r>
        </a:p>
      </dgm:t>
    </dgm:pt>
    <dgm:pt modelId="{1112A5DC-858B-4157-B996-6A264EE464C3}" type="parTrans" cxnId="{23FC79B3-CB4A-453C-A522-62AC9726EB27}">
      <dgm:prSet/>
      <dgm:spPr/>
      <dgm:t>
        <a:bodyPr/>
        <a:lstStyle/>
        <a:p>
          <a:endParaRPr lang="it-IT"/>
        </a:p>
      </dgm:t>
    </dgm:pt>
    <dgm:pt modelId="{AD809AF3-3B4C-4048-B571-DD1302FC7FFD}" type="sibTrans" cxnId="{23FC79B3-CB4A-453C-A522-62AC9726EB27}">
      <dgm:prSet/>
      <dgm:spPr/>
      <dgm:t>
        <a:bodyPr/>
        <a:lstStyle/>
        <a:p>
          <a:endParaRPr lang="it-IT"/>
        </a:p>
      </dgm:t>
    </dgm:pt>
    <dgm:pt modelId="{0E6E6D6E-7DE2-4F22-915F-AAA77B20B6E0}" type="pres">
      <dgm:prSet presAssocID="{2DDDDE7A-90FB-4476-80BC-41077D66BDBC}" presName="Name0" presStyleCnt="0">
        <dgm:presLayoutVars>
          <dgm:chMax val="7"/>
          <dgm:chPref val="7"/>
          <dgm:dir/>
        </dgm:presLayoutVars>
      </dgm:prSet>
      <dgm:spPr/>
    </dgm:pt>
    <dgm:pt modelId="{07EC7026-FE20-465F-91BE-D2ED83BFCE86}" type="pres">
      <dgm:prSet presAssocID="{2DDDDE7A-90FB-4476-80BC-41077D66BDBC}" presName="Name1" presStyleCnt="0"/>
      <dgm:spPr/>
    </dgm:pt>
    <dgm:pt modelId="{3B414662-B440-4E1F-9353-6B0A25902FB7}" type="pres">
      <dgm:prSet presAssocID="{2DDDDE7A-90FB-4476-80BC-41077D66BDBC}" presName="cycle" presStyleCnt="0"/>
      <dgm:spPr/>
    </dgm:pt>
    <dgm:pt modelId="{736B3DE6-08AD-49CD-8480-921BF7A96DA2}" type="pres">
      <dgm:prSet presAssocID="{2DDDDE7A-90FB-4476-80BC-41077D66BDBC}" presName="srcNode" presStyleLbl="node1" presStyleIdx="0" presStyleCnt="4"/>
      <dgm:spPr/>
    </dgm:pt>
    <dgm:pt modelId="{9FAAD1B8-86D6-4066-842C-AF50175252D9}" type="pres">
      <dgm:prSet presAssocID="{2DDDDE7A-90FB-4476-80BC-41077D66BDBC}" presName="conn" presStyleLbl="parChTrans1D2" presStyleIdx="0" presStyleCnt="1"/>
      <dgm:spPr/>
    </dgm:pt>
    <dgm:pt modelId="{49A4FFF2-85F2-4509-AF18-555DD04FA95F}" type="pres">
      <dgm:prSet presAssocID="{2DDDDE7A-90FB-4476-80BC-41077D66BDBC}" presName="extraNode" presStyleLbl="node1" presStyleIdx="0" presStyleCnt="4"/>
      <dgm:spPr/>
    </dgm:pt>
    <dgm:pt modelId="{458018C2-9A74-423D-9803-D6CD51C07317}" type="pres">
      <dgm:prSet presAssocID="{2DDDDE7A-90FB-4476-80BC-41077D66BDBC}" presName="dstNode" presStyleLbl="node1" presStyleIdx="0" presStyleCnt="4"/>
      <dgm:spPr/>
    </dgm:pt>
    <dgm:pt modelId="{ACEFB202-88D9-4872-B06D-B70EABF1EE2D}" type="pres">
      <dgm:prSet presAssocID="{28CDBAF9-44C6-4E65-8B07-29440E811F50}" presName="text_1" presStyleLbl="node1" presStyleIdx="0" presStyleCnt="4" custScaleY="147239" custLinFactNeighborX="4341" custLinFactNeighborY="-29323">
        <dgm:presLayoutVars>
          <dgm:bulletEnabled val="1"/>
        </dgm:presLayoutVars>
      </dgm:prSet>
      <dgm:spPr/>
    </dgm:pt>
    <dgm:pt modelId="{60C7D7F2-E88C-4316-BC28-816DC7858E97}" type="pres">
      <dgm:prSet presAssocID="{28CDBAF9-44C6-4E65-8B07-29440E811F50}" presName="accent_1" presStyleCnt="0"/>
      <dgm:spPr/>
    </dgm:pt>
    <dgm:pt modelId="{2049E451-2F7A-4A93-85B7-95F74BF12495}" type="pres">
      <dgm:prSet presAssocID="{28CDBAF9-44C6-4E65-8B07-29440E811F50}" presName="accentRepeatNode" presStyleLbl="solidFgAcc1" presStyleIdx="0" presStyleCnt="4"/>
      <dgm:spPr/>
    </dgm:pt>
    <dgm:pt modelId="{41993A6E-C605-4FE6-B80D-EFD80348EA63}" type="pres">
      <dgm:prSet presAssocID="{DF9D3DAF-5175-4023-A060-88E57B56E166}" presName="text_2" presStyleLbl="node1" presStyleIdx="1" presStyleCnt="4" custScaleY="133615" custLinFactNeighborX="173" custLinFactNeighborY="2859">
        <dgm:presLayoutVars>
          <dgm:bulletEnabled val="1"/>
        </dgm:presLayoutVars>
      </dgm:prSet>
      <dgm:spPr/>
    </dgm:pt>
    <dgm:pt modelId="{2548FCC8-CF2D-48E7-BF70-7878C8D1167C}" type="pres">
      <dgm:prSet presAssocID="{DF9D3DAF-5175-4023-A060-88E57B56E166}" presName="accent_2" presStyleCnt="0"/>
      <dgm:spPr/>
    </dgm:pt>
    <dgm:pt modelId="{F37761ED-C4A1-4845-A090-4A17D88FB97E}" type="pres">
      <dgm:prSet presAssocID="{DF9D3DAF-5175-4023-A060-88E57B56E166}" presName="accentRepeatNode" presStyleLbl="solidFgAcc1" presStyleIdx="1" presStyleCnt="4"/>
      <dgm:spPr/>
    </dgm:pt>
    <dgm:pt modelId="{424DC19C-B883-487D-940D-F5B715FD2285}" type="pres">
      <dgm:prSet presAssocID="{28D5CE2B-0FAA-462D-8F93-7DF04AB9CF47}" presName="text_3" presStyleLbl="node1" presStyleIdx="2" presStyleCnt="4" custScaleY="133615">
        <dgm:presLayoutVars>
          <dgm:bulletEnabled val="1"/>
        </dgm:presLayoutVars>
      </dgm:prSet>
      <dgm:spPr/>
    </dgm:pt>
    <dgm:pt modelId="{3EF9C144-9A33-4E19-97CC-A59E09D93DA3}" type="pres">
      <dgm:prSet presAssocID="{28D5CE2B-0FAA-462D-8F93-7DF04AB9CF47}" presName="accent_3" presStyleCnt="0"/>
      <dgm:spPr/>
    </dgm:pt>
    <dgm:pt modelId="{A8940683-6826-498E-ADFF-FC983B29CA60}" type="pres">
      <dgm:prSet presAssocID="{28D5CE2B-0FAA-462D-8F93-7DF04AB9CF47}" presName="accentRepeatNode" presStyleLbl="solidFgAcc1" presStyleIdx="2" presStyleCnt="4"/>
      <dgm:spPr/>
    </dgm:pt>
    <dgm:pt modelId="{FBE5A074-A164-4FB9-951D-22B5C0912ED5}" type="pres">
      <dgm:prSet presAssocID="{D660716B-F822-4C2D-99CB-CA3E3BD7717B}" presName="text_4" presStyleLbl="node1" presStyleIdx="3" presStyleCnt="4">
        <dgm:presLayoutVars>
          <dgm:bulletEnabled val="1"/>
        </dgm:presLayoutVars>
      </dgm:prSet>
      <dgm:spPr/>
    </dgm:pt>
    <dgm:pt modelId="{A52254B1-5CBD-4168-A395-D066879D52DF}" type="pres">
      <dgm:prSet presAssocID="{D660716B-F822-4C2D-99CB-CA3E3BD7717B}" presName="accent_4" presStyleCnt="0"/>
      <dgm:spPr/>
    </dgm:pt>
    <dgm:pt modelId="{C4D42AC6-1B97-4794-B8C1-F13C289866BA}" type="pres">
      <dgm:prSet presAssocID="{D660716B-F822-4C2D-99CB-CA3E3BD7717B}" presName="accentRepeatNode" presStyleLbl="solidFgAcc1" presStyleIdx="3" presStyleCnt="4"/>
      <dgm:spPr/>
    </dgm:pt>
  </dgm:ptLst>
  <dgm:cxnLst>
    <dgm:cxn modelId="{6C959C05-EA32-404C-96C3-EDBDBAC331A3}" type="presOf" srcId="{DF9D3DAF-5175-4023-A060-88E57B56E166}" destId="{41993A6E-C605-4FE6-B80D-EFD80348EA63}" srcOrd="0" destOrd="0" presId="urn:microsoft.com/office/officeart/2008/layout/VerticalCurvedList"/>
    <dgm:cxn modelId="{626A380A-B011-4B6F-92E3-5D78FC9DC3F3}" type="presOf" srcId="{28CDBAF9-44C6-4E65-8B07-29440E811F50}" destId="{ACEFB202-88D9-4872-B06D-B70EABF1EE2D}" srcOrd="0" destOrd="0" presId="urn:microsoft.com/office/officeart/2008/layout/VerticalCurvedList"/>
    <dgm:cxn modelId="{2DEB3510-FD82-4EAF-A943-59D15BCCFFCD}" srcId="{2DDDDE7A-90FB-4476-80BC-41077D66BDBC}" destId="{28D5CE2B-0FAA-462D-8F93-7DF04AB9CF47}" srcOrd="2" destOrd="0" parTransId="{FF476417-A006-4BB8-8884-E54B0FA02B22}" sibTransId="{11D0FE9A-21B6-4C86-85D3-15410678B0B4}"/>
    <dgm:cxn modelId="{25BA1C18-B087-4E92-A2DB-14B8C148474B}" type="presOf" srcId="{2DDDDE7A-90FB-4476-80BC-41077D66BDBC}" destId="{0E6E6D6E-7DE2-4F22-915F-AAA77B20B6E0}" srcOrd="0" destOrd="0" presId="urn:microsoft.com/office/officeart/2008/layout/VerticalCurvedList"/>
    <dgm:cxn modelId="{5809B91F-40D8-46E8-B6D7-6D1A925ABE47}" type="presOf" srcId="{26266B10-6208-415C-BD6B-84AEF0EBCF7F}" destId="{9FAAD1B8-86D6-4066-842C-AF50175252D9}" srcOrd="0" destOrd="0" presId="urn:microsoft.com/office/officeart/2008/layout/VerticalCurvedList"/>
    <dgm:cxn modelId="{36A06429-5BBF-47E1-9022-D9DFF735F822}" srcId="{2DDDDE7A-90FB-4476-80BC-41077D66BDBC}" destId="{28CDBAF9-44C6-4E65-8B07-29440E811F50}" srcOrd="0" destOrd="0" parTransId="{52C86590-D0C6-4D9A-AF76-725A3E7E25B7}" sibTransId="{26266B10-6208-415C-BD6B-84AEF0EBCF7F}"/>
    <dgm:cxn modelId="{8D690440-3C8F-4D3E-99C7-ED0DCAB9E049}" type="presOf" srcId="{D660716B-F822-4C2D-99CB-CA3E3BD7717B}" destId="{FBE5A074-A164-4FB9-951D-22B5C0912ED5}" srcOrd="0" destOrd="0" presId="urn:microsoft.com/office/officeart/2008/layout/VerticalCurvedList"/>
    <dgm:cxn modelId="{23FC79B3-CB4A-453C-A522-62AC9726EB27}" srcId="{2DDDDE7A-90FB-4476-80BC-41077D66BDBC}" destId="{D660716B-F822-4C2D-99CB-CA3E3BD7717B}" srcOrd="3" destOrd="0" parTransId="{1112A5DC-858B-4157-B996-6A264EE464C3}" sibTransId="{AD809AF3-3B4C-4048-B571-DD1302FC7FFD}"/>
    <dgm:cxn modelId="{8BB60EDC-09C5-4910-AD03-9ACCB1408E2C}" type="presOf" srcId="{28D5CE2B-0FAA-462D-8F93-7DF04AB9CF47}" destId="{424DC19C-B883-487D-940D-F5B715FD2285}" srcOrd="0" destOrd="0" presId="urn:microsoft.com/office/officeart/2008/layout/VerticalCurvedList"/>
    <dgm:cxn modelId="{66AAA0E9-123A-4E22-9D19-D1E782355D7A}" srcId="{2DDDDE7A-90FB-4476-80BC-41077D66BDBC}" destId="{DF9D3DAF-5175-4023-A060-88E57B56E166}" srcOrd="1" destOrd="0" parTransId="{4460E438-C80B-44F5-BB32-8F2F4D0C74B8}" sibTransId="{07BB6194-AF16-4662-828D-BF44731E5127}"/>
    <dgm:cxn modelId="{A2E68115-4724-46DD-A358-CE6AB630A1AC}" type="presParOf" srcId="{0E6E6D6E-7DE2-4F22-915F-AAA77B20B6E0}" destId="{07EC7026-FE20-465F-91BE-D2ED83BFCE86}" srcOrd="0" destOrd="0" presId="urn:microsoft.com/office/officeart/2008/layout/VerticalCurvedList"/>
    <dgm:cxn modelId="{73C0D720-F333-4803-9188-AAFE2E5559FB}" type="presParOf" srcId="{07EC7026-FE20-465F-91BE-D2ED83BFCE86}" destId="{3B414662-B440-4E1F-9353-6B0A25902FB7}" srcOrd="0" destOrd="0" presId="urn:microsoft.com/office/officeart/2008/layout/VerticalCurvedList"/>
    <dgm:cxn modelId="{E64FDBDA-9FC9-48CF-99EF-5680C9F61A16}" type="presParOf" srcId="{3B414662-B440-4E1F-9353-6B0A25902FB7}" destId="{736B3DE6-08AD-49CD-8480-921BF7A96DA2}" srcOrd="0" destOrd="0" presId="urn:microsoft.com/office/officeart/2008/layout/VerticalCurvedList"/>
    <dgm:cxn modelId="{F668FBF1-E96C-4BB2-831B-257BED5EC38C}" type="presParOf" srcId="{3B414662-B440-4E1F-9353-6B0A25902FB7}" destId="{9FAAD1B8-86D6-4066-842C-AF50175252D9}" srcOrd="1" destOrd="0" presId="urn:microsoft.com/office/officeart/2008/layout/VerticalCurvedList"/>
    <dgm:cxn modelId="{68750C21-B8B0-4417-A081-9EBF0247A3B8}" type="presParOf" srcId="{3B414662-B440-4E1F-9353-6B0A25902FB7}" destId="{49A4FFF2-85F2-4509-AF18-555DD04FA95F}" srcOrd="2" destOrd="0" presId="urn:microsoft.com/office/officeart/2008/layout/VerticalCurvedList"/>
    <dgm:cxn modelId="{1B57521E-00F2-4185-B7A8-FAB285F93237}" type="presParOf" srcId="{3B414662-B440-4E1F-9353-6B0A25902FB7}" destId="{458018C2-9A74-423D-9803-D6CD51C07317}" srcOrd="3" destOrd="0" presId="urn:microsoft.com/office/officeart/2008/layout/VerticalCurvedList"/>
    <dgm:cxn modelId="{D6C311E6-D58D-4BC7-A76A-900CAE421684}" type="presParOf" srcId="{07EC7026-FE20-465F-91BE-D2ED83BFCE86}" destId="{ACEFB202-88D9-4872-B06D-B70EABF1EE2D}" srcOrd="1" destOrd="0" presId="urn:microsoft.com/office/officeart/2008/layout/VerticalCurvedList"/>
    <dgm:cxn modelId="{B6DA28AB-C106-48C7-A372-B79E2723609E}" type="presParOf" srcId="{07EC7026-FE20-465F-91BE-D2ED83BFCE86}" destId="{60C7D7F2-E88C-4316-BC28-816DC7858E97}" srcOrd="2" destOrd="0" presId="urn:microsoft.com/office/officeart/2008/layout/VerticalCurvedList"/>
    <dgm:cxn modelId="{47CADC33-1E81-4848-B6B4-BB709BCAE803}" type="presParOf" srcId="{60C7D7F2-E88C-4316-BC28-816DC7858E97}" destId="{2049E451-2F7A-4A93-85B7-95F74BF12495}" srcOrd="0" destOrd="0" presId="urn:microsoft.com/office/officeart/2008/layout/VerticalCurvedList"/>
    <dgm:cxn modelId="{D25B5CB6-7314-4ADF-BEC3-9CF166BED46A}" type="presParOf" srcId="{07EC7026-FE20-465F-91BE-D2ED83BFCE86}" destId="{41993A6E-C605-4FE6-B80D-EFD80348EA63}" srcOrd="3" destOrd="0" presId="urn:microsoft.com/office/officeart/2008/layout/VerticalCurvedList"/>
    <dgm:cxn modelId="{DEBAB85F-1087-44FB-B6CC-1790BB765092}" type="presParOf" srcId="{07EC7026-FE20-465F-91BE-D2ED83BFCE86}" destId="{2548FCC8-CF2D-48E7-BF70-7878C8D1167C}" srcOrd="4" destOrd="0" presId="urn:microsoft.com/office/officeart/2008/layout/VerticalCurvedList"/>
    <dgm:cxn modelId="{72E74C6B-34FB-4417-A500-9F3D832464CA}" type="presParOf" srcId="{2548FCC8-CF2D-48E7-BF70-7878C8D1167C}" destId="{F37761ED-C4A1-4845-A090-4A17D88FB97E}" srcOrd="0" destOrd="0" presId="urn:microsoft.com/office/officeart/2008/layout/VerticalCurvedList"/>
    <dgm:cxn modelId="{8D45FD34-DA79-46BB-8938-41C860D6CF7D}" type="presParOf" srcId="{07EC7026-FE20-465F-91BE-D2ED83BFCE86}" destId="{424DC19C-B883-487D-940D-F5B715FD2285}" srcOrd="5" destOrd="0" presId="urn:microsoft.com/office/officeart/2008/layout/VerticalCurvedList"/>
    <dgm:cxn modelId="{14C628E2-8706-4736-97B5-AEA211360055}" type="presParOf" srcId="{07EC7026-FE20-465F-91BE-D2ED83BFCE86}" destId="{3EF9C144-9A33-4E19-97CC-A59E09D93DA3}" srcOrd="6" destOrd="0" presId="urn:microsoft.com/office/officeart/2008/layout/VerticalCurvedList"/>
    <dgm:cxn modelId="{26B0DAC9-61F3-4F52-AC5D-FEE8C9ABD4C5}" type="presParOf" srcId="{3EF9C144-9A33-4E19-97CC-A59E09D93DA3}" destId="{A8940683-6826-498E-ADFF-FC983B29CA60}" srcOrd="0" destOrd="0" presId="urn:microsoft.com/office/officeart/2008/layout/VerticalCurvedList"/>
    <dgm:cxn modelId="{862FF30D-CCFB-4A60-9A14-92949DB4260B}" type="presParOf" srcId="{07EC7026-FE20-465F-91BE-D2ED83BFCE86}" destId="{FBE5A074-A164-4FB9-951D-22B5C0912ED5}" srcOrd="7" destOrd="0" presId="urn:microsoft.com/office/officeart/2008/layout/VerticalCurvedList"/>
    <dgm:cxn modelId="{45620D97-E2BA-485A-BD9D-5AB4225EB277}" type="presParOf" srcId="{07EC7026-FE20-465F-91BE-D2ED83BFCE86}" destId="{A52254B1-5CBD-4168-A395-D066879D52DF}" srcOrd="8" destOrd="0" presId="urn:microsoft.com/office/officeart/2008/layout/VerticalCurvedList"/>
    <dgm:cxn modelId="{221219AE-E5AD-4766-BA52-C04142177352}" type="presParOf" srcId="{A52254B1-5CBD-4168-A395-D066879D52DF}" destId="{C4D42AC6-1B97-4794-B8C1-F13C289866B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6ACE3-0B41-4B8C-AC90-FDC539BB45F9}">
      <dsp:nvSpPr>
        <dsp:cNvPr id="0" name=""/>
        <dsp:cNvSpPr/>
      </dsp:nvSpPr>
      <dsp:spPr>
        <a:xfrm>
          <a:off x="4578079" y="0"/>
          <a:ext cx="1016682" cy="1016682"/>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795E6FB-6D11-4E50-8407-2DDD48A0F272}">
      <dsp:nvSpPr>
        <dsp:cNvPr id="0" name=""/>
        <dsp:cNvSpPr/>
      </dsp:nvSpPr>
      <dsp:spPr>
        <a:xfrm>
          <a:off x="5143783" y="1376"/>
          <a:ext cx="10311679" cy="1016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 rIns="0" bIns="15240" numCol="1" spcCol="1270" anchor="ctr" anchorCtr="0">
          <a:noAutofit/>
        </a:bodyPr>
        <a:lstStyle/>
        <a:p>
          <a:pPr marL="0" lvl="0" indent="0" algn="just" defTabSz="533400">
            <a:lnSpc>
              <a:spcPct val="90000"/>
            </a:lnSpc>
            <a:spcBef>
              <a:spcPct val="0"/>
            </a:spcBef>
            <a:spcAft>
              <a:spcPct val="35000"/>
            </a:spcAft>
            <a:buNone/>
          </a:pPr>
          <a:r>
            <a:rPr lang="it-IT" sz="1200" b="1" i="1" u="none" kern="1200" cap="all" normalizeH="0" baseline="0" dirty="0">
              <a:solidFill>
                <a:srgbClr val="103676"/>
              </a:solidFill>
              <a:latin typeface="Calibri"/>
              <a:ea typeface="+mn-ea"/>
              <a:cs typeface="Calibri"/>
            </a:rPr>
            <a:t>INAIL ELABORA, ENTRO 120 GIORNI DALLA DATA DI ENTRATA IN VIGORE DELLA LEGGE, ossia il 7 aprile 2026, MODELLI SEMPLIFICATI DI ORGANIZZAZIONE E GESTIONE PER LE MICROIMPRESE E LE PICCOLE E MEDIE IMPRESE, INDIVIDUANDO PRECISI PARAMETRI PER LA DECLINAZIONE DEGLI STESSI A LIVELLO AZIENDALE E SUPPORTA LE IMPRESE NELL’ADOZIONE DEI MODELLI MEDESIMI SUL PIANO GESTIONALE E APPLICATIVO </a:t>
          </a:r>
        </a:p>
      </dsp:txBody>
      <dsp:txXfrm>
        <a:off x="5143783" y="1376"/>
        <a:ext cx="10311679" cy="1016682"/>
      </dsp:txXfrm>
    </dsp:sp>
    <dsp:sp modelId="{45BF6B9F-4926-4EAF-9E01-8B3D4AC12F51}">
      <dsp:nvSpPr>
        <dsp:cNvPr id="0" name=""/>
        <dsp:cNvSpPr/>
      </dsp:nvSpPr>
      <dsp:spPr>
        <a:xfrm>
          <a:off x="4578079" y="1018587"/>
          <a:ext cx="1016682" cy="1016682"/>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C9EA3DC-E3C9-43A3-90B8-A4B4B0F13E55}">
      <dsp:nvSpPr>
        <dsp:cNvPr id="0" name=""/>
        <dsp:cNvSpPr/>
      </dsp:nvSpPr>
      <dsp:spPr>
        <a:xfrm>
          <a:off x="5127510" y="991187"/>
          <a:ext cx="10311679" cy="1016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 rIns="0" bIns="15240" numCol="1" spcCol="1270" anchor="ctr" anchorCtr="0">
          <a:noAutofit/>
        </a:bodyPr>
        <a:lstStyle/>
        <a:p>
          <a:pPr marL="0" lvl="0" indent="0" algn="just" defTabSz="533400">
            <a:lnSpc>
              <a:spcPct val="90000"/>
            </a:lnSpc>
            <a:spcBef>
              <a:spcPct val="0"/>
            </a:spcBef>
            <a:spcAft>
              <a:spcPct val="35000"/>
            </a:spcAft>
            <a:buNone/>
          </a:pPr>
          <a:r>
            <a:rPr lang="it-IT" sz="1200" b="1" i="1" u="none" kern="1200" cap="all" normalizeH="0" baseline="0" dirty="0">
              <a:solidFill>
                <a:srgbClr val="103676"/>
              </a:solidFill>
              <a:latin typeface="Calibri"/>
              <a:ea typeface="+mn-ea"/>
              <a:cs typeface="Calibri"/>
            </a:rPr>
            <a:t>LA FORMAZIONE E, OVE PREVISTO, L’ADDESTRAMENTO SPECIFICO </a:t>
          </a:r>
          <a:r>
            <a:rPr lang="it-IT" sz="1200" b="1" i="1" u="sng" kern="1200" cap="all" normalizeH="0" baseline="0" dirty="0">
              <a:solidFill>
                <a:srgbClr val="103676"/>
              </a:solidFill>
              <a:latin typeface="Calibri"/>
              <a:ea typeface="+mn-ea"/>
              <a:cs typeface="Calibri"/>
            </a:rPr>
            <a:t>DEVONO</a:t>
          </a:r>
          <a:r>
            <a:rPr lang="it-IT" sz="1200" b="1" i="1" u="none" kern="1200" cap="all" normalizeH="0" baseline="0" dirty="0">
              <a:solidFill>
                <a:srgbClr val="103676"/>
              </a:solidFill>
              <a:latin typeface="Calibri"/>
              <a:ea typeface="+mn-ea"/>
              <a:cs typeface="Calibri"/>
            </a:rPr>
            <a:t> Avvenire IN OCCASIONE DEI PERIODI DI CASSA INTEGRAZIONE GUADAGNI, SIA IN CASO DI SOSPENSIONE CHE IN CASO DI RIDUZIONE DELL’ORARIO DI LAVORO</a:t>
          </a:r>
        </a:p>
      </dsp:txBody>
      <dsp:txXfrm>
        <a:off x="5127510" y="991187"/>
        <a:ext cx="10311679" cy="1016682"/>
      </dsp:txXfrm>
    </dsp:sp>
    <dsp:sp modelId="{C2BBAE6E-C02C-4359-8CF4-EA3B87FD37B8}">
      <dsp:nvSpPr>
        <dsp:cNvPr id="0" name=""/>
        <dsp:cNvSpPr/>
      </dsp:nvSpPr>
      <dsp:spPr>
        <a:xfrm>
          <a:off x="4578079" y="2035269"/>
          <a:ext cx="1016682" cy="1016682"/>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215E313-5877-4AE6-BCBD-7BC431D227FD}">
      <dsp:nvSpPr>
        <dsp:cNvPr id="0" name=""/>
        <dsp:cNvSpPr/>
      </dsp:nvSpPr>
      <dsp:spPr>
        <a:xfrm>
          <a:off x="5124039" y="2033053"/>
          <a:ext cx="10311679" cy="1016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 rIns="0" bIns="15240" numCol="1" spcCol="1270" anchor="ctr" anchorCtr="0">
          <a:noAutofit/>
        </a:bodyPr>
        <a:lstStyle/>
        <a:p>
          <a:pPr marL="0" lvl="0" indent="0" algn="just" defTabSz="533400">
            <a:lnSpc>
              <a:spcPct val="90000"/>
            </a:lnSpc>
            <a:spcBef>
              <a:spcPct val="0"/>
            </a:spcBef>
            <a:spcAft>
              <a:spcPct val="35000"/>
            </a:spcAft>
            <a:buNone/>
          </a:pPr>
          <a:r>
            <a:rPr lang="it-IT" sz="1200" b="1" i="1" u="none" kern="1200" cap="all" normalizeH="0" baseline="0" dirty="0">
              <a:solidFill>
                <a:srgbClr val="103676"/>
              </a:solidFill>
              <a:latin typeface="Calibri"/>
              <a:ea typeface="+mn-ea"/>
              <a:cs typeface="Calibri"/>
            </a:rPr>
            <a:t>Gli interventi di ADDESTRAMENTO Possono ESSERE Effettuati ANCHE Mediante l’uso di moderne tecnologie di simulazione in ambiente reale o virtuale </a:t>
          </a:r>
        </a:p>
      </dsp:txBody>
      <dsp:txXfrm>
        <a:off x="5124039" y="2033053"/>
        <a:ext cx="10311679" cy="1016682"/>
      </dsp:txXfrm>
    </dsp:sp>
    <dsp:sp modelId="{E218F6AC-58D7-4203-B8BB-7FA0B8562223}">
      <dsp:nvSpPr>
        <dsp:cNvPr id="0" name=""/>
        <dsp:cNvSpPr/>
      </dsp:nvSpPr>
      <dsp:spPr>
        <a:xfrm>
          <a:off x="4578079" y="3051952"/>
          <a:ext cx="1016682" cy="1016682"/>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01C6914B-FDCC-4A09-9E53-2904A4152799}">
      <dsp:nvSpPr>
        <dsp:cNvPr id="0" name=""/>
        <dsp:cNvSpPr/>
      </dsp:nvSpPr>
      <dsp:spPr>
        <a:xfrm>
          <a:off x="5117991" y="3010126"/>
          <a:ext cx="10309672" cy="1016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 rIns="0" bIns="15240" numCol="1" spcCol="1270" anchor="ctr" anchorCtr="0">
          <a:noAutofit/>
        </a:bodyPr>
        <a:lstStyle/>
        <a:p>
          <a:pPr marL="0" lvl="0" indent="0" algn="just" defTabSz="533400">
            <a:lnSpc>
              <a:spcPct val="90000"/>
            </a:lnSpc>
            <a:spcBef>
              <a:spcPct val="0"/>
            </a:spcBef>
            <a:spcAft>
              <a:spcPct val="35000"/>
            </a:spcAft>
            <a:buNone/>
          </a:pPr>
          <a:r>
            <a:rPr lang="it-IT" sz="1200" b="1" i="1" u="none" kern="1200" cap="all" normalizeH="0" baseline="0" dirty="0">
              <a:solidFill>
                <a:srgbClr val="103676"/>
              </a:solidFill>
              <a:latin typeface="Calibri"/>
              <a:ea typeface="+mn-ea"/>
              <a:cs typeface="Calibri"/>
            </a:rPr>
            <a:t>Il lavoratore sospeso dall’attività lavorativa e beneficiario di una prestazione di sostegno del reddito in costanza di rapporto di lavoro decade dal trattamento qualora rifiuti di essere avviato ad un corso di formazione o di riqualificazione, ivi compreso quello in materia di salute e sicurezza sul luogo di lavoro o non lo frequenti regolarmente senza un giustificato motivo</a:t>
          </a:r>
        </a:p>
      </dsp:txBody>
      <dsp:txXfrm>
        <a:off x="5117991" y="3010126"/>
        <a:ext cx="10309672" cy="1016682"/>
      </dsp:txXfrm>
    </dsp:sp>
    <dsp:sp modelId="{C7551411-1BF7-4FB7-A804-45650C0DAC06}">
      <dsp:nvSpPr>
        <dsp:cNvPr id="0" name=""/>
        <dsp:cNvSpPr/>
      </dsp:nvSpPr>
      <dsp:spPr>
        <a:xfrm>
          <a:off x="4578079" y="4068635"/>
          <a:ext cx="1016682" cy="1016682"/>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30B258A3-4C8F-4FAD-8900-611672D7E8CF}">
      <dsp:nvSpPr>
        <dsp:cNvPr id="0" name=""/>
        <dsp:cNvSpPr/>
      </dsp:nvSpPr>
      <dsp:spPr>
        <a:xfrm>
          <a:off x="5138983" y="4051778"/>
          <a:ext cx="10309672" cy="1016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 rIns="0" bIns="15240" numCol="1" spcCol="1270" anchor="ctr" anchorCtr="0">
          <a:noAutofit/>
        </a:bodyPr>
        <a:lstStyle/>
        <a:p>
          <a:pPr marL="0" lvl="0" indent="0" algn="just" defTabSz="533400">
            <a:lnSpc>
              <a:spcPct val="90000"/>
            </a:lnSpc>
            <a:spcBef>
              <a:spcPct val="0"/>
            </a:spcBef>
            <a:spcAft>
              <a:spcPct val="35000"/>
            </a:spcAft>
            <a:buNone/>
          </a:pPr>
          <a:r>
            <a:rPr lang="it-IT" sz="1200" b="1" i="1" u="none" kern="1200" cap="all" normalizeH="0" baseline="0" dirty="0">
              <a:solidFill>
                <a:srgbClr val="103676"/>
              </a:solidFill>
              <a:latin typeface="Calibri"/>
              <a:ea typeface="+mn-ea"/>
              <a:cs typeface="Calibri"/>
            </a:rPr>
            <a:t>Per le attività lavorative prestate con modalità di lavoro agile in ambienti di lavoro che non rientrano nella disponibilità giuridica del datore di lavoro, l’assolvimento degli obblighi di sicurezza (in particolare quelli che attengono ai </a:t>
          </a:r>
          <a:r>
            <a:rPr lang="it-IT" sz="1200" b="1" i="1" u="none" kern="1200" cap="all" normalizeH="0" baseline="0" dirty="0" err="1">
              <a:solidFill>
                <a:srgbClr val="103676"/>
              </a:solidFill>
              <a:latin typeface="Calibri"/>
              <a:ea typeface="+mn-ea"/>
              <a:cs typeface="Calibri"/>
            </a:rPr>
            <a:t>vdt</a:t>
          </a:r>
          <a:r>
            <a:rPr lang="it-IT" sz="1200" b="1" i="1" u="none" kern="1200" cap="all" normalizeH="0" baseline="0" dirty="0">
              <a:solidFill>
                <a:srgbClr val="103676"/>
              </a:solidFill>
              <a:latin typeface="Calibri"/>
              <a:ea typeface="+mn-ea"/>
              <a:cs typeface="Calibri"/>
            </a:rPr>
            <a:t>) è assicurato dal datore di lavoro mediante consegna al lavoratore ed al </a:t>
          </a:r>
          <a:r>
            <a:rPr lang="it-IT" sz="1200" b="1" i="1" u="none" kern="1200" cap="all" normalizeH="0" baseline="0" dirty="0" err="1">
              <a:solidFill>
                <a:srgbClr val="103676"/>
              </a:solidFill>
              <a:latin typeface="Calibri"/>
              <a:ea typeface="+mn-ea"/>
              <a:cs typeface="Calibri"/>
            </a:rPr>
            <a:t>rls</a:t>
          </a:r>
          <a:r>
            <a:rPr lang="it-IT" sz="1200" b="1" i="1" u="none" kern="1200" cap="all" normalizeH="0" baseline="0" dirty="0">
              <a:solidFill>
                <a:srgbClr val="103676"/>
              </a:solidFill>
              <a:latin typeface="Calibri"/>
              <a:ea typeface="+mn-ea"/>
              <a:cs typeface="Calibri"/>
            </a:rPr>
            <a:t> di una informativa scritta che contiene l’individuazione dei rischi generali e specifici. La periodicità è </a:t>
          </a:r>
          <a:r>
            <a:rPr lang="it-IT" sz="1200" b="1" i="1" u="sng" kern="1200" cap="all" normalizeH="0" baseline="0" dirty="0">
              <a:solidFill>
                <a:srgbClr val="103676"/>
              </a:solidFill>
              <a:latin typeface="Calibri"/>
              <a:ea typeface="+mn-ea"/>
              <a:cs typeface="Calibri"/>
            </a:rPr>
            <a:t>almeno annuale</a:t>
          </a:r>
          <a:r>
            <a:rPr lang="it-IT" sz="1200" b="1" i="1" u="none" kern="1200" cap="all" normalizeH="0" baseline="0" dirty="0">
              <a:solidFill>
                <a:srgbClr val="103676"/>
              </a:solidFill>
              <a:latin typeface="Calibri"/>
              <a:ea typeface="+mn-ea"/>
              <a:cs typeface="Calibri"/>
            </a:rPr>
            <a:t>. Resta fermo l’obbligo del lavoratore di cooperare all’attuazione delle misure di prevenzione predisposte dal datore di lavoro. Inserita una nuova sanzione per il datore di lavoro che non adempie al nuovo obbligo (arresto da 2 a 4 mesi o ammenda)</a:t>
          </a:r>
        </a:p>
      </dsp:txBody>
      <dsp:txXfrm>
        <a:off x="5138983" y="4051778"/>
        <a:ext cx="10309672" cy="1016682"/>
      </dsp:txXfrm>
    </dsp:sp>
    <dsp:sp modelId="{6838E140-AED4-4E40-80DA-0610242237AA}">
      <dsp:nvSpPr>
        <dsp:cNvPr id="0" name=""/>
        <dsp:cNvSpPr/>
      </dsp:nvSpPr>
      <dsp:spPr>
        <a:xfrm>
          <a:off x="4607777" y="5087222"/>
          <a:ext cx="1016682" cy="1016682"/>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170AD206-7A3F-494D-A3A7-549DEBF60B6D}">
      <dsp:nvSpPr>
        <dsp:cNvPr id="0" name=""/>
        <dsp:cNvSpPr/>
      </dsp:nvSpPr>
      <dsp:spPr>
        <a:xfrm>
          <a:off x="5103291" y="5087222"/>
          <a:ext cx="10309672" cy="1016682"/>
        </a:xfrm>
        <a:prstGeom prst="rect">
          <a:avLst/>
        </a:prstGeom>
        <a:noFill/>
        <a:ln w="25400" cap="flat" cmpd="sng" algn="ctr">
          <a:noFill/>
          <a:prstDash val="solid"/>
          <a:miter lim="800000"/>
        </a:ln>
        <a:effectLst/>
      </dsp:spPr>
      <dsp:style>
        <a:lnRef idx="0">
          <a:scrgbClr r="0" g="0" b="0"/>
        </a:lnRef>
        <a:fillRef idx="0">
          <a:scrgbClr r="0" g="0" b="0"/>
        </a:fillRef>
        <a:effectRef idx="0">
          <a:scrgbClr r="0" g="0" b="0"/>
        </a:effectRef>
        <a:fontRef idx="minor"/>
      </dsp:style>
      <dsp:txBody>
        <a:bodyPr spcFirstLastPara="0" vert="horz" wrap="square" lIns="0" tIns="15240" rIns="0" bIns="15240" numCol="1" spcCol="1270" anchor="ctr" anchorCtr="0">
          <a:noAutofit/>
        </a:bodyPr>
        <a:lstStyle/>
        <a:p>
          <a:pPr marL="0" lvl="0" indent="0" algn="just" defTabSz="533400">
            <a:lnSpc>
              <a:spcPct val="90000"/>
            </a:lnSpc>
            <a:spcBef>
              <a:spcPct val="0"/>
            </a:spcBef>
            <a:spcAft>
              <a:spcPct val="35000"/>
            </a:spcAft>
            <a:buNone/>
          </a:pPr>
          <a:r>
            <a:rPr lang="it-IT" sz="1200" b="1" i="1" u="none" kern="1200" cap="all" normalizeH="0" baseline="0" dirty="0">
              <a:solidFill>
                <a:srgbClr val="103676"/>
              </a:solidFill>
              <a:latin typeface="Calibri"/>
              <a:ea typeface="+mn-ea"/>
              <a:cs typeface="Calibri"/>
            </a:rPr>
            <a:t>Modifiche all’allegato vii del </a:t>
          </a:r>
          <a:r>
            <a:rPr lang="it-IT" sz="1200" b="1" i="1" u="none" kern="1200" cap="all" normalizeH="0" baseline="0" dirty="0" err="1">
              <a:solidFill>
                <a:srgbClr val="103676"/>
              </a:solidFill>
              <a:latin typeface="Calibri"/>
              <a:ea typeface="+mn-ea"/>
              <a:cs typeface="Calibri"/>
            </a:rPr>
            <a:t>tusl</a:t>
          </a:r>
          <a:r>
            <a:rPr lang="it-IT" sz="1200" b="1" i="1" u="none" kern="1200" cap="all" normalizeH="0" baseline="0" dirty="0">
              <a:solidFill>
                <a:srgbClr val="103676"/>
              </a:solidFill>
              <a:latin typeface="Calibri"/>
              <a:ea typeface="+mn-ea"/>
              <a:cs typeface="Calibri"/>
            </a:rPr>
            <a:t>: inserite le </a:t>
          </a:r>
          <a:r>
            <a:rPr lang="it-IT" sz="1200" b="1" i="1" u="none" kern="1200" cap="all" normalizeH="0" baseline="0" dirty="0" err="1">
              <a:solidFill>
                <a:srgbClr val="103676"/>
              </a:solidFill>
              <a:latin typeface="Calibri"/>
              <a:ea typeface="+mn-ea"/>
              <a:cs typeface="Calibri"/>
            </a:rPr>
            <a:t>ple</a:t>
          </a:r>
          <a:r>
            <a:rPr lang="it-IT" sz="1200" b="1" i="1" u="none" kern="1200" cap="all" normalizeH="0" baseline="0" dirty="0">
              <a:solidFill>
                <a:srgbClr val="103676"/>
              </a:solidFill>
              <a:latin typeface="Calibri"/>
              <a:ea typeface="+mn-ea"/>
              <a:cs typeface="Calibri"/>
            </a:rPr>
            <a:t> e le piattaforme di lavoro fuori strada per operazioni in frutteto – verifica triennale</a:t>
          </a:r>
        </a:p>
      </dsp:txBody>
      <dsp:txXfrm>
        <a:off x="5103291" y="5087222"/>
        <a:ext cx="10309672" cy="10166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6ACE3-0B41-4B8C-AC90-FDC539BB45F9}">
      <dsp:nvSpPr>
        <dsp:cNvPr id="0" name=""/>
        <dsp:cNvSpPr/>
      </dsp:nvSpPr>
      <dsp:spPr>
        <a:xfrm>
          <a:off x="0" y="997079"/>
          <a:ext cx="1103171" cy="1103171"/>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795E6FB-6D11-4E50-8407-2DDD48A0F272}">
      <dsp:nvSpPr>
        <dsp:cNvPr id="0" name=""/>
        <dsp:cNvSpPr/>
      </dsp:nvSpPr>
      <dsp:spPr>
        <a:xfrm>
          <a:off x="10158" y="1070715"/>
          <a:ext cx="10993188" cy="1103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 rIns="0" bIns="15240" numCol="1" spcCol="1270" anchor="ctr" anchorCtr="0">
          <a:noAutofit/>
        </a:bodyPr>
        <a:lstStyle/>
        <a:p>
          <a:pPr marL="0" lvl="0" indent="0" algn="just" defTabSz="533400">
            <a:lnSpc>
              <a:spcPct val="90000"/>
            </a:lnSpc>
            <a:spcBef>
              <a:spcPct val="0"/>
            </a:spcBef>
            <a:spcAft>
              <a:spcPct val="35000"/>
            </a:spcAft>
            <a:buNone/>
          </a:pPr>
          <a:r>
            <a:rPr lang="it-IT" sz="1200" b="1" i="1" u="none" kern="1200" cap="all" normalizeH="0" baseline="0" dirty="0">
              <a:solidFill>
                <a:srgbClr val="103676"/>
              </a:solidFill>
              <a:latin typeface="Calibri"/>
              <a:ea typeface="+mn-ea"/>
              <a:cs typeface="Calibri"/>
            </a:rPr>
            <a:t>INAIL ELABORA MODELLI SEMPLIFICATI DI ORGANIZZAZIONE E GESTIONE PER LE MICROIMPRESE E LE PICCOLE E MEDIE IMPRESE, INDIVIDUANDO PRECISI PARAMETRI PER LA DECLINAZIONE DEGLI STESSI A LIVELLO AZIENDALE E SUPPORTA LE IMPRESE NELL’ADOZIONE DEI MODELLI MEDESIMI SUL PIANO GESTIONALE E APPLICATIVO </a:t>
          </a:r>
        </a:p>
      </dsp:txBody>
      <dsp:txXfrm>
        <a:off x="10158" y="1070715"/>
        <a:ext cx="10993188" cy="1103171"/>
      </dsp:txXfrm>
    </dsp:sp>
    <dsp:sp modelId="{35A8FCBA-8356-4412-AF11-F2210673F1DB}">
      <dsp:nvSpPr>
        <dsp:cNvPr id="0" name=""/>
        <dsp:cNvSpPr/>
      </dsp:nvSpPr>
      <dsp:spPr>
        <a:xfrm>
          <a:off x="0" y="2210457"/>
          <a:ext cx="1103171" cy="1103171"/>
        </a:xfrm>
        <a:prstGeom prst="ellipse">
          <a:avLst/>
        </a:prstGeom>
        <a:solidFill>
          <a:srgbClr val="9BBB59">
            <a:alpha val="50000"/>
            <a:hueOff val="0"/>
            <a:satOff val="0"/>
            <a:lumOff val="0"/>
            <a:alphaOff val="0"/>
          </a:srgbClr>
        </a:solidFill>
        <a:ln w="254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CB33CD0-7889-4912-9718-FB120DE43BC8}">
      <dsp:nvSpPr>
        <dsp:cNvPr id="0" name=""/>
        <dsp:cNvSpPr/>
      </dsp:nvSpPr>
      <dsp:spPr>
        <a:xfrm>
          <a:off x="0" y="2273470"/>
          <a:ext cx="10993188" cy="11031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 rIns="0" bIns="15240" numCol="1" spcCol="1270" anchor="ctr" anchorCtr="0">
          <a:noAutofit/>
        </a:bodyPr>
        <a:lstStyle/>
        <a:p>
          <a:pPr marL="0" lvl="0" indent="0" algn="just" defTabSz="533400">
            <a:lnSpc>
              <a:spcPct val="90000"/>
            </a:lnSpc>
            <a:spcBef>
              <a:spcPct val="0"/>
            </a:spcBef>
            <a:spcAft>
              <a:spcPct val="35000"/>
            </a:spcAft>
            <a:buNone/>
          </a:pPr>
          <a:r>
            <a:rPr lang="it-IT" sz="1200" b="1" i="1" u="none" kern="1200" cap="all" normalizeH="0" baseline="0" dirty="0">
              <a:solidFill>
                <a:srgbClr val="103676"/>
              </a:solidFill>
              <a:latin typeface="Calibri"/>
              <a:ea typeface="+mn-ea"/>
              <a:cs typeface="Calibri"/>
            </a:rPr>
            <a:t>Ance mette a disposizione gratuita delle imprese associate il software squadra edilizia che consente di adottare un </a:t>
          </a:r>
          <a:r>
            <a:rPr lang="it-IT" sz="1200" b="1" i="1" u="none" kern="1200" cap="all" normalizeH="0" baseline="0" dirty="0" err="1">
              <a:solidFill>
                <a:srgbClr val="103676"/>
              </a:solidFill>
              <a:latin typeface="Calibri"/>
              <a:ea typeface="+mn-ea"/>
              <a:cs typeface="Calibri"/>
            </a:rPr>
            <a:t>mog-ssl</a:t>
          </a:r>
          <a:r>
            <a:rPr lang="it-IT" sz="1200" b="1" i="1" u="none" kern="1200" cap="all" normalizeH="0" baseline="0" dirty="0">
              <a:solidFill>
                <a:srgbClr val="103676"/>
              </a:solidFill>
              <a:latin typeface="Calibri"/>
              <a:ea typeface="+mn-ea"/>
              <a:cs typeface="Calibri"/>
            </a:rPr>
            <a:t> e di intraprendere il percorso di asseverazione presso l’organismo paritetico (</a:t>
          </a:r>
          <a:r>
            <a:rPr lang="it-IT" sz="1200" b="1" i="1" u="none" kern="1200" cap="all" normalizeH="0" baseline="0" dirty="0">
              <a:solidFill>
                <a:srgbClr val="103676"/>
              </a:solidFill>
              <a:latin typeface="Calibri"/>
              <a:ea typeface="+mn-ea"/>
              <a:cs typeface="Calibri"/>
              <a:hlinkClick xmlns:r="http://schemas.openxmlformats.org/officeDocument/2006/relationships" r:id="rId1"/>
            </a:rPr>
            <a:t>https://ance.it/2022/02/squadra-edilizia/</a:t>
          </a:r>
          <a:r>
            <a:rPr lang="it-IT" sz="1200" b="1" i="1" u="none" kern="1200" cap="all" normalizeH="0" baseline="0" dirty="0">
              <a:solidFill>
                <a:srgbClr val="103676"/>
              </a:solidFill>
              <a:latin typeface="Calibri"/>
              <a:ea typeface="+mn-ea"/>
              <a:cs typeface="Calibri"/>
            </a:rPr>
            <a:t>) secondo la norma uni 11751-1 per il settore edile</a:t>
          </a:r>
        </a:p>
        <a:p>
          <a:pPr marL="0" lvl="0" indent="0" algn="l" defTabSz="533400">
            <a:lnSpc>
              <a:spcPct val="90000"/>
            </a:lnSpc>
            <a:spcBef>
              <a:spcPct val="0"/>
            </a:spcBef>
            <a:spcAft>
              <a:spcPct val="35000"/>
            </a:spcAft>
            <a:buNone/>
          </a:pPr>
          <a:endParaRPr lang="it-IT" sz="1200" b="1" i="1" u="none" kern="1200" cap="all" normalizeH="0" baseline="0" dirty="0">
            <a:solidFill>
              <a:srgbClr val="103676"/>
            </a:solidFill>
            <a:latin typeface="Calibri"/>
            <a:ea typeface="+mn-ea"/>
            <a:cs typeface="Calibri"/>
          </a:endParaRPr>
        </a:p>
      </dsp:txBody>
      <dsp:txXfrm>
        <a:off x="0" y="2273470"/>
        <a:ext cx="10993188" cy="110317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AAD1B8-86D6-4066-842C-AF50175252D9}">
      <dsp:nvSpPr>
        <dsp:cNvPr id="0" name=""/>
        <dsp:cNvSpPr/>
      </dsp:nvSpPr>
      <dsp:spPr>
        <a:xfrm>
          <a:off x="-7202039" y="-1089253"/>
          <a:ext cx="8479982" cy="8479982"/>
        </a:xfrm>
        <a:prstGeom prst="blockArc">
          <a:avLst>
            <a:gd name="adj1" fmla="val 18900000"/>
            <a:gd name="adj2" fmla="val 2700000"/>
            <a:gd name="adj3" fmla="val 255"/>
          </a:avLst>
        </a:pr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EFB202-88D9-4872-B06D-B70EABF1EE2D}">
      <dsp:nvSpPr>
        <dsp:cNvPr id="0" name=""/>
        <dsp:cNvSpPr/>
      </dsp:nvSpPr>
      <dsp:spPr>
        <a:xfrm>
          <a:off x="469363" y="192831"/>
          <a:ext cx="10980022" cy="899996"/>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5425" tIns="30480" rIns="30480" bIns="30480" numCol="1" spcCol="1270" anchor="ctr" anchorCtr="0">
          <a:noAutofit/>
        </a:bodyPr>
        <a:lstStyle/>
        <a:p>
          <a:pPr marL="0" marR="0" lvl="0" indent="0" algn="just" defTabSz="533400" eaLnBrk="1" fontAlgn="auto" latinLnBrk="0" hangingPunct="1">
            <a:lnSpc>
              <a:spcPct val="90000"/>
            </a:lnSpc>
            <a:spcBef>
              <a:spcPct val="0"/>
            </a:spcBef>
            <a:spcAft>
              <a:spcPct val="35000"/>
            </a:spcAft>
            <a:buClrTx/>
            <a:buSzTx/>
            <a:buFontTx/>
            <a:buNone/>
            <a:tabLst/>
            <a:defRPr/>
          </a:pPr>
          <a:r>
            <a:rPr lang="it-IT" sz="1200" b="1" u="sng" kern="1200" cap="all" baseline="0" dirty="0">
              <a:solidFill>
                <a:srgbClr val="0E2841">
                  <a:lumMod val="90000"/>
                  <a:lumOff val="10000"/>
                </a:srgbClr>
              </a:solidFill>
              <a:latin typeface="Calibri"/>
              <a:ea typeface="+mn-ea"/>
              <a:cs typeface="+mn-cs"/>
            </a:rPr>
            <a:t>D. LGS. n. 81/2008 - Articolo 18, comma 1, lettera u) - Obblighi del datore di lavoro e del dirigente</a:t>
          </a:r>
        </a:p>
        <a:p>
          <a:pPr marL="0" marR="0" lvl="0" indent="0" algn="just" defTabSz="800100" eaLnBrk="1" fontAlgn="auto" latinLnBrk="0" hangingPunct="1">
            <a:lnSpc>
              <a:spcPct val="90000"/>
            </a:lnSpc>
            <a:spcBef>
              <a:spcPct val="0"/>
            </a:spcBef>
            <a:spcAft>
              <a:spcPct val="35000"/>
            </a:spcAft>
            <a:buClrTx/>
            <a:buSzTx/>
            <a:buFontTx/>
            <a:buNone/>
            <a:tabLst/>
            <a:defRPr/>
          </a:pPr>
          <a:r>
            <a:rPr lang="it-IT" sz="1200" b="1" i="1" kern="1200" cap="all" baseline="0" dirty="0">
              <a:solidFill>
                <a:srgbClr val="0E2841">
                  <a:lumMod val="90000"/>
                  <a:lumOff val="10000"/>
                </a:srgbClr>
              </a:solidFill>
              <a:latin typeface="Calibri"/>
              <a:ea typeface="+mn-ea"/>
              <a:cs typeface="+mn-cs"/>
            </a:rPr>
            <a:t>nell'ambito dello svolgimento di attività in regime di appalto e di subappalto, munire i lavoratori di apposita tessera di riconoscimento, corredata di fotografia, contenente le generalità del </a:t>
          </a:r>
          <a:r>
            <a:rPr lang="it-IT" sz="1200" b="1" i="1" kern="1200" cap="all" baseline="0" dirty="0">
              <a:solidFill>
                <a:srgbClr val="0E2841">
                  <a:lumMod val="90000"/>
                  <a:lumOff val="10000"/>
                </a:srgbClr>
              </a:solidFill>
              <a:latin typeface="Calibri"/>
              <a:ea typeface="+mn-ea"/>
              <a:cs typeface="+mn-cs"/>
              <a:hlinkClick xmlns:r="http://schemas.openxmlformats.org/officeDocument/2006/relationships" r:id="rId1">
                <a:extLst>
                  <a:ext uri="{A12FA001-AC4F-418D-AE19-62706E023703}">
                    <ahyp:hlinkClr xmlns:ahyp="http://schemas.microsoft.com/office/drawing/2018/hyperlinkcolor" val="tx"/>
                  </a:ext>
                </a:extLst>
              </a:hlinkClick>
            </a:rPr>
            <a:t>lavoratore</a:t>
          </a:r>
          <a:r>
            <a:rPr lang="it-IT" sz="1200" b="1" i="1" kern="1200" cap="all" baseline="0" dirty="0">
              <a:solidFill>
                <a:srgbClr val="0E2841">
                  <a:lumMod val="90000"/>
                  <a:lumOff val="10000"/>
                </a:srgbClr>
              </a:solidFill>
              <a:latin typeface="Calibri"/>
              <a:ea typeface="+mn-ea"/>
              <a:cs typeface="+mn-cs"/>
            </a:rPr>
            <a:t> e l'indicazione del datore di lavoro</a:t>
          </a:r>
        </a:p>
      </dsp:txBody>
      <dsp:txXfrm>
        <a:off x="469363" y="192831"/>
        <a:ext cx="10980022" cy="899996"/>
      </dsp:txXfrm>
    </dsp:sp>
    <dsp:sp modelId="{2049E451-2F7A-4A93-85B7-95F74BF12495}">
      <dsp:nvSpPr>
        <dsp:cNvPr id="0" name=""/>
        <dsp:cNvSpPr/>
      </dsp:nvSpPr>
      <dsp:spPr>
        <a:xfrm>
          <a:off x="51289" y="204069"/>
          <a:ext cx="984920" cy="98492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C8E9006-6F16-4BC3-B344-343AE58E2700}">
      <dsp:nvSpPr>
        <dsp:cNvPr id="0" name=""/>
        <dsp:cNvSpPr/>
      </dsp:nvSpPr>
      <dsp:spPr>
        <a:xfrm>
          <a:off x="990784" y="1256880"/>
          <a:ext cx="10476021" cy="1152002"/>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5425" tIns="30480" rIns="30480" bIns="30480" numCol="1" spcCol="1270" anchor="ctr" anchorCtr="0">
          <a:noAutofit/>
        </a:bodyPr>
        <a:lstStyle/>
        <a:p>
          <a:pPr marL="0" lvl="0" indent="0" algn="just" defTabSz="533400">
            <a:lnSpc>
              <a:spcPct val="90000"/>
            </a:lnSpc>
            <a:spcBef>
              <a:spcPct val="0"/>
            </a:spcBef>
            <a:spcAft>
              <a:spcPct val="35000"/>
            </a:spcAft>
            <a:buNone/>
          </a:pPr>
          <a:r>
            <a:rPr lang="it-IT" sz="1200" b="1" u="sng" kern="1200" cap="all" baseline="0" dirty="0">
              <a:solidFill>
                <a:srgbClr val="0E2841">
                  <a:lumMod val="90000"/>
                  <a:lumOff val="10000"/>
                </a:srgbClr>
              </a:solidFill>
              <a:latin typeface="Calibri"/>
              <a:ea typeface="+mn-ea"/>
              <a:cs typeface="+mn-cs"/>
            </a:rPr>
            <a:t>D. LGS. n. 81/2008 - ARTICOLO 26, COMMA 8 - Obblighi connessi ai contratti d'appalto o d'opera o di somministrazione</a:t>
          </a:r>
        </a:p>
        <a:p>
          <a:pPr marL="0" lvl="0" indent="0" algn="just" defTabSz="533400">
            <a:lnSpc>
              <a:spcPct val="90000"/>
            </a:lnSpc>
            <a:spcBef>
              <a:spcPct val="0"/>
            </a:spcBef>
            <a:spcAft>
              <a:spcPct val="35000"/>
            </a:spcAft>
            <a:buNone/>
          </a:pPr>
          <a:r>
            <a:rPr lang="it-IT" sz="1200" b="1" i="1" kern="1200" cap="all" baseline="0" dirty="0">
              <a:solidFill>
                <a:srgbClr val="0E2841">
                  <a:lumMod val="90000"/>
                  <a:lumOff val="10000"/>
                </a:srgbClr>
              </a:solidFill>
              <a:latin typeface="Calibri"/>
              <a:ea typeface="+mn-ea"/>
              <a:cs typeface="+mn-cs"/>
            </a:rPr>
            <a:t>Nell'ambito dello svolgimento di attività in regime di appalto o subappalto, il personale occupato dall'impresa appaltatrice o subappaltatrice deve essere munito di apposita tessera di riconoscimento corredata di fotografia, contenente le generalità del lavoratore e l'indicazione del datore di lavoro</a:t>
          </a:r>
        </a:p>
        <a:p>
          <a:pPr marL="0" lvl="0" indent="0" algn="just" defTabSz="533400">
            <a:lnSpc>
              <a:spcPct val="90000"/>
            </a:lnSpc>
            <a:spcBef>
              <a:spcPct val="0"/>
            </a:spcBef>
            <a:spcAft>
              <a:spcPct val="35000"/>
            </a:spcAft>
            <a:buNone/>
          </a:pPr>
          <a:r>
            <a:rPr lang="it-IT" sz="1200" b="1" i="1" kern="1200" cap="all" baseline="0" dirty="0">
              <a:solidFill>
                <a:srgbClr val="0E2841">
                  <a:lumMod val="90000"/>
                  <a:lumOff val="10000"/>
                </a:srgbClr>
              </a:solidFill>
              <a:latin typeface="Calibri"/>
              <a:ea typeface="+mn-ea"/>
              <a:cs typeface="+mn-cs"/>
            </a:rPr>
            <a:t>Sanzione ai sensi dell’articolo 55, comma 5, lett. i) – sanzione amministrativa pecuniaria per ciascun lavoratore</a:t>
          </a:r>
        </a:p>
      </dsp:txBody>
      <dsp:txXfrm>
        <a:off x="990784" y="1256880"/>
        <a:ext cx="10476021" cy="1152002"/>
      </dsp:txXfrm>
    </dsp:sp>
    <dsp:sp modelId="{24161095-FA95-402E-9C57-9DEEF3745CA0}">
      <dsp:nvSpPr>
        <dsp:cNvPr id="0" name=""/>
        <dsp:cNvSpPr/>
      </dsp:nvSpPr>
      <dsp:spPr>
        <a:xfrm>
          <a:off x="543746" y="1340949"/>
          <a:ext cx="984920" cy="98492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F57F31-84D8-4229-82A0-A7639C6643FA}">
      <dsp:nvSpPr>
        <dsp:cNvPr id="0" name=""/>
        <dsp:cNvSpPr/>
      </dsp:nvSpPr>
      <dsp:spPr>
        <a:xfrm>
          <a:off x="1032092" y="2623938"/>
          <a:ext cx="10439974" cy="1188003"/>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5425" tIns="30480" rIns="30480" bIns="30480" numCol="1" spcCol="1270" anchor="ctr" anchorCtr="0">
          <a:noAutofit/>
        </a:bodyPr>
        <a:lstStyle/>
        <a:p>
          <a:pPr marL="0" marR="0" lvl="0" indent="0" algn="just" defTabSz="533400" eaLnBrk="1" fontAlgn="auto" latinLnBrk="0" hangingPunct="1">
            <a:lnSpc>
              <a:spcPct val="90000"/>
            </a:lnSpc>
            <a:spcBef>
              <a:spcPct val="0"/>
            </a:spcBef>
            <a:spcAft>
              <a:spcPct val="35000"/>
            </a:spcAft>
            <a:buClrTx/>
            <a:buSzTx/>
            <a:buFontTx/>
            <a:buNone/>
            <a:tabLst/>
            <a:defRPr/>
          </a:pPr>
          <a:r>
            <a:rPr lang="it-IT" sz="1200" b="1" u="sng" kern="1200" cap="all" baseline="0" dirty="0">
              <a:solidFill>
                <a:srgbClr val="0E2841">
                  <a:lumMod val="90000"/>
                  <a:lumOff val="10000"/>
                </a:srgbClr>
              </a:solidFill>
              <a:latin typeface="Calibri"/>
              <a:ea typeface="+mn-ea"/>
              <a:cs typeface="+mn-cs"/>
            </a:rPr>
            <a:t>D. LGS. n. 81/2008 - ARTICOLO 20, COMMA 3 - Obblighi dei lavoratori</a:t>
          </a:r>
        </a:p>
        <a:p>
          <a:pPr marL="0" lvl="0" algn="just" defTabSz="533400">
            <a:lnSpc>
              <a:spcPct val="90000"/>
            </a:lnSpc>
            <a:spcBef>
              <a:spcPct val="0"/>
            </a:spcBef>
            <a:spcAft>
              <a:spcPct val="35000"/>
            </a:spcAft>
            <a:buNone/>
          </a:pPr>
          <a:r>
            <a:rPr lang="it-IT" sz="1200" b="1" i="1" kern="1200" cap="all" baseline="0" dirty="0">
              <a:solidFill>
                <a:srgbClr val="0E2841">
                  <a:lumMod val="90000"/>
                  <a:lumOff val="10000"/>
                </a:srgbClr>
              </a:solidFill>
              <a:latin typeface="Calibri"/>
              <a:ea typeface="+mn-ea"/>
              <a:cs typeface="+mn-cs"/>
            </a:rPr>
            <a:t>lavoratori di aziende che svolgono attività in regime di appalto o subappalto, devono esporre apposita tessera di riconoscimento, corredata di fotografia, contenente le generalità del lavoratore e l'indicazione del datore di lavoro. Tale obbligo grava anche in capo ai lavoratori autonomi che esercitano direttamente la propria attività nel medesimo luogo di lavoro, i quali sono tenuti a provvedervi per proprio conto</a:t>
          </a:r>
        </a:p>
        <a:p>
          <a:pPr marL="0" lvl="0" algn="just" defTabSz="533400">
            <a:lnSpc>
              <a:spcPct val="90000"/>
            </a:lnSpc>
            <a:spcBef>
              <a:spcPct val="0"/>
            </a:spcBef>
            <a:spcAft>
              <a:spcPct val="35000"/>
            </a:spcAft>
            <a:buNone/>
          </a:pPr>
          <a:r>
            <a:rPr lang="it-IT" sz="1200" b="1" i="1" kern="1200" cap="all" baseline="0" dirty="0">
              <a:solidFill>
                <a:srgbClr val="0E2841">
                  <a:lumMod val="90000"/>
                  <a:lumOff val="10000"/>
                </a:srgbClr>
              </a:solidFill>
              <a:latin typeface="Calibri"/>
              <a:ea typeface="+mn-ea"/>
              <a:cs typeface="+mn-cs"/>
            </a:rPr>
            <a:t>Sanzione ai sensi dell’articolo  59, comma 1, lett. b)</a:t>
          </a:r>
        </a:p>
      </dsp:txBody>
      <dsp:txXfrm>
        <a:off x="1032092" y="2623938"/>
        <a:ext cx="10439974" cy="1188003"/>
      </dsp:txXfrm>
    </dsp:sp>
    <dsp:sp modelId="{07248157-E643-44EA-BD45-1DA8AD8DB947}">
      <dsp:nvSpPr>
        <dsp:cNvPr id="0" name=""/>
        <dsp:cNvSpPr/>
      </dsp:nvSpPr>
      <dsp:spPr>
        <a:xfrm>
          <a:off x="589233" y="2680221"/>
          <a:ext cx="984920" cy="98492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4C6422-2CAA-4D94-AD7B-FD3B073CB40C}">
      <dsp:nvSpPr>
        <dsp:cNvPr id="0" name=""/>
        <dsp:cNvSpPr/>
      </dsp:nvSpPr>
      <dsp:spPr>
        <a:xfrm>
          <a:off x="1035883" y="3964171"/>
          <a:ext cx="10440046" cy="1044000"/>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5425" tIns="30480" rIns="30480" bIns="30480" numCol="1" spcCol="1270" anchor="ctr" anchorCtr="0">
          <a:noAutofit/>
        </a:bodyPr>
        <a:lstStyle/>
        <a:p>
          <a:pPr marL="0" marR="0" lvl="0" indent="0" algn="just" defTabSz="533400" eaLnBrk="1" fontAlgn="auto" latinLnBrk="0" hangingPunct="1">
            <a:lnSpc>
              <a:spcPct val="90000"/>
            </a:lnSpc>
            <a:spcBef>
              <a:spcPct val="0"/>
            </a:spcBef>
            <a:spcAft>
              <a:spcPct val="35000"/>
            </a:spcAft>
            <a:buClrTx/>
            <a:buSzTx/>
            <a:buFontTx/>
            <a:buNone/>
            <a:tabLst/>
            <a:defRPr/>
          </a:pPr>
          <a:r>
            <a:rPr lang="it-IT" sz="1200" b="1" u="sng" kern="1200" cap="all" baseline="0" dirty="0">
              <a:solidFill>
                <a:srgbClr val="0E2841">
                  <a:lumMod val="90000"/>
                  <a:lumOff val="10000"/>
                </a:srgbClr>
              </a:solidFill>
              <a:latin typeface="Calibri"/>
              <a:ea typeface="+mn-ea"/>
              <a:cs typeface="+mn-cs"/>
            </a:rPr>
            <a:t>D. LGS. n. 81/2008 - Articolo 21 - Disposizioni relative ai componenti dell'impresa familiare di cui all'articolo 230-bis del codice civile e ai lavoratori autonomi</a:t>
          </a:r>
        </a:p>
        <a:p>
          <a:pPr marL="0" lvl="0" algn="just" defTabSz="533400">
            <a:lnSpc>
              <a:spcPct val="90000"/>
            </a:lnSpc>
            <a:spcBef>
              <a:spcPct val="0"/>
            </a:spcBef>
            <a:spcAft>
              <a:spcPct val="35000"/>
            </a:spcAft>
            <a:buNone/>
          </a:pPr>
          <a:r>
            <a:rPr lang="it-IT" sz="1200" b="1" i="1" kern="1200" cap="all" baseline="0" dirty="0">
              <a:solidFill>
                <a:srgbClr val="0E2841">
                  <a:lumMod val="90000"/>
                  <a:lumOff val="10000"/>
                </a:srgbClr>
              </a:solidFill>
              <a:latin typeface="Calibri"/>
              <a:ea typeface="+mn-ea"/>
              <a:cs typeface="+mn-cs"/>
            </a:rPr>
            <a:t>munirsi di apposita tessera di riconoscimento corredata di fotografia, contenente le proprie generalità, qualora effettuino la loro prestazione in un luogo di lavoro nel quale si svolgano attività in regime di appalto o subappalto</a:t>
          </a:r>
        </a:p>
        <a:p>
          <a:pPr marL="0" lvl="0" algn="just" defTabSz="533400">
            <a:lnSpc>
              <a:spcPct val="90000"/>
            </a:lnSpc>
            <a:spcBef>
              <a:spcPct val="0"/>
            </a:spcBef>
            <a:spcAft>
              <a:spcPct val="35000"/>
            </a:spcAft>
            <a:buNone/>
          </a:pPr>
          <a:r>
            <a:rPr lang="it-IT" sz="1200" b="1" i="1" kern="1200" cap="all" baseline="0" dirty="0">
              <a:solidFill>
                <a:srgbClr val="0E2841">
                  <a:lumMod val="90000"/>
                  <a:lumOff val="10000"/>
                </a:srgbClr>
              </a:solidFill>
              <a:latin typeface="Calibri"/>
              <a:ea typeface="+mn-ea"/>
              <a:cs typeface="+mn-cs"/>
            </a:rPr>
            <a:t>Sanzioni ai sensi dell’articolo 60, commi 1 e 2</a:t>
          </a:r>
        </a:p>
      </dsp:txBody>
      <dsp:txXfrm>
        <a:off x="1035883" y="3964171"/>
        <a:ext cx="10440046" cy="1044000"/>
      </dsp:txXfrm>
    </dsp:sp>
    <dsp:sp modelId="{F7AB6B64-C384-43A5-98BA-44AF707B6B11}">
      <dsp:nvSpPr>
        <dsp:cNvPr id="0" name=""/>
        <dsp:cNvSpPr/>
      </dsp:nvSpPr>
      <dsp:spPr>
        <a:xfrm>
          <a:off x="543746" y="3993717"/>
          <a:ext cx="984920" cy="98492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64EBF7-60FA-4D8B-9E29-7945AFC107ED}">
      <dsp:nvSpPr>
        <dsp:cNvPr id="0" name=""/>
        <dsp:cNvSpPr/>
      </dsp:nvSpPr>
      <dsp:spPr>
        <a:xfrm>
          <a:off x="620060" y="5100758"/>
          <a:ext cx="10872816" cy="1007999"/>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5425" tIns="30480" rIns="30480" bIns="30480" numCol="1" spcCol="1270" anchor="ctr" anchorCtr="0">
          <a:noAutofit/>
        </a:bodyPr>
        <a:lstStyle/>
        <a:p>
          <a:pPr marL="0" marR="0" lvl="0" indent="0" algn="just" defTabSz="533400" eaLnBrk="1" fontAlgn="auto" latinLnBrk="0" hangingPunct="1">
            <a:lnSpc>
              <a:spcPct val="90000"/>
            </a:lnSpc>
            <a:spcBef>
              <a:spcPct val="0"/>
            </a:spcBef>
            <a:spcAft>
              <a:spcPct val="35000"/>
            </a:spcAft>
            <a:buClrTx/>
            <a:buSzTx/>
            <a:buFontTx/>
            <a:buNone/>
            <a:tabLst/>
            <a:defRPr/>
          </a:pPr>
          <a:r>
            <a:rPr lang="it-IT" sz="1200" b="1" u="sng" kern="1200" cap="all" baseline="0" dirty="0">
              <a:solidFill>
                <a:srgbClr val="0E2841">
                  <a:lumMod val="90000"/>
                  <a:lumOff val="10000"/>
                </a:srgbClr>
              </a:solidFill>
              <a:latin typeface="Calibri"/>
              <a:ea typeface="+mn-ea"/>
              <a:cs typeface="+mn-cs"/>
            </a:rPr>
            <a:t>LEGGE n. 136/2010 - ARTICOLO 5 - Identificazione degli addetti nei cantieri</a:t>
          </a:r>
        </a:p>
        <a:p>
          <a:pPr marL="0" lvl="0" algn="just" defTabSz="800100">
            <a:lnSpc>
              <a:spcPct val="90000"/>
            </a:lnSpc>
            <a:spcBef>
              <a:spcPct val="0"/>
            </a:spcBef>
            <a:spcAft>
              <a:spcPct val="35000"/>
            </a:spcAft>
            <a:buNone/>
          </a:pPr>
          <a:r>
            <a:rPr lang="it-IT" sz="1200" b="1" i="1" kern="1200" cap="all" baseline="0" dirty="0">
              <a:solidFill>
                <a:srgbClr val="0E2841">
                  <a:lumMod val="90000"/>
                  <a:lumOff val="10000"/>
                </a:srgbClr>
              </a:solidFill>
              <a:latin typeface="Calibri"/>
              <a:ea typeface="+mn-ea"/>
              <a:cs typeface="+mn-cs"/>
            </a:rPr>
            <a:t>La tessera di riconoscimento di cui all'</a:t>
          </a:r>
          <a:r>
            <a:rPr lang="it-IT" sz="1200" b="1" i="1" kern="1200" cap="all" baseline="0" dirty="0">
              <a:solidFill>
                <a:srgbClr val="0E2841">
                  <a:lumMod val="90000"/>
                  <a:lumOff val="10000"/>
                </a:srgbClr>
              </a:solidFill>
              <a:latin typeface="Calibri"/>
              <a:ea typeface="+mn-ea"/>
              <a:cs typeface="+mn-cs"/>
              <a:hlinkClick xmlns:r="http://schemas.openxmlformats.org/officeDocument/2006/relationships" r:id="rId2">
                <a:extLst>
                  <a:ext uri="{A12FA001-AC4F-418D-AE19-62706E023703}">
                    <ahyp:hlinkClr xmlns:ahyp="http://schemas.microsoft.com/office/drawing/2018/hyperlinkcolor" val="tx"/>
                  </a:ext>
                </a:extLst>
              </a:hlinkClick>
            </a:rPr>
            <a:t>articolo 18, comma 1, lettera u), del decreto legislativo 9 aprile 2008, n. 81</a:t>
          </a:r>
          <a:r>
            <a:rPr lang="it-IT" sz="1200" b="1" i="1" kern="1200" cap="all" baseline="0" dirty="0">
              <a:solidFill>
                <a:srgbClr val="0E2841">
                  <a:lumMod val="90000"/>
                  <a:lumOff val="10000"/>
                </a:srgbClr>
              </a:solidFill>
              <a:latin typeface="Calibri"/>
              <a:ea typeface="+mn-ea"/>
              <a:cs typeface="+mn-cs"/>
            </a:rPr>
            <a:t>, deve contenere, oltre agli elementi ivi specificati, anche la data di assunzione e, in caso di subappalto, la relativa autorizzazione. Nel caso di lavoratori autonomi, la tessera di riconoscimento di cui all'articolo 21, comma 1, lettera c), del citato </a:t>
          </a:r>
          <a:r>
            <a:rPr lang="it-IT" sz="1200" b="1" i="1" kern="1200" cap="all" baseline="0" dirty="0">
              <a:solidFill>
                <a:srgbClr val="0E2841">
                  <a:lumMod val="90000"/>
                  <a:lumOff val="10000"/>
                </a:srgbClr>
              </a:solidFill>
              <a:latin typeface="Calibri"/>
              <a:ea typeface="+mn-ea"/>
              <a:cs typeface="+mn-cs"/>
              <a:hlinkClick xmlns:r="http://schemas.openxmlformats.org/officeDocument/2006/relationships" r:id="rId3">
                <a:extLst>
                  <a:ext uri="{A12FA001-AC4F-418D-AE19-62706E023703}">
                    <ahyp:hlinkClr xmlns:ahyp="http://schemas.microsoft.com/office/drawing/2018/hyperlinkcolor" val="tx"/>
                  </a:ext>
                </a:extLst>
              </a:hlinkClick>
            </a:rPr>
            <a:t>decreto legislativo n. 81 del 2008</a:t>
          </a:r>
          <a:r>
            <a:rPr lang="it-IT" sz="1200" b="1" i="1" kern="1200" cap="all" baseline="0" dirty="0">
              <a:solidFill>
                <a:srgbClr val="0E2841">
                  <a:lumMod val="90000"/>
                  <a:lumOff val="10000"/>
                </a:srgbClr>
              </a:solidFill>
              <a:latin typeface="Calibri"/>
              <a:ea typeface="+mn-ea"/>
              <a:cs typeface="+mn-cs"/>
            </a:rPr>
            <a:t> deve contenere anche l'indicazione del committente</a:t>
          </a:r>
        </a:p>
      </dsp:txBody>
      <dsp:txXfrm>
        <a:off x="620060" y="5100758"/>
        <a:ext cx="10872816" cy="1007999"/>
      </dsp:txXfrm>
    </dsp:sp>
    <dsp:sp modelId="{F84AEA6B-405C-4E6E-BD49-9D9AD52EBF77}">
      <dsp:nvSpPr>
        <dsp:cNvPr id="0" name=""/>
        <dsp:cNvSpPr/>
      </dsp:nvSpPr>
      <dsp:spPr>
        <a:xfrm>
          <a:off x="51289" y="5133000"/>
          <a:ext cx="984920" cy="98492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B6ACE3-0B41-4B8C-AC90-FDC539BB45F9}">
      <dsp:nvSpPr>
        <dsp:cNvPr id="0" name=""/>
        <dsp:cNvSpPr/>
      </dsp:nvSpPr>
      <dsp:spPr>
        <a:xfrm>
          <a:off x="3082646" y="0"/>
          <a:ext cx="1091377" cy="109137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795E6FB-6D11-4E50-8407-2DDD48A0F272}">
      <dsp:nvSpPr>
        <dsp:cNvPr id="0" name=""/>
        <dsp:cNvSpPr/>
      </dsp:nvSpPr>
      <dsp:spPr>
        <a:xfrm>
          <a:off x="3592786" y="0"/>
          <a:ext cx="8278007" cy="10913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 rIns="0" bIns="15240" numCol="1" spcCol="1270" anchor="ctr" anchorCtr="0">
          <a:noAutofit/>
        </a:bodyPr>
        <a:lstStyle/>
        <a:p>
          <a:pPr marL="0" lvl="0" indent="0" algn="just" defTabSz="533400">
            <a:lnSpc>
              <a:spcPct val="90000"/>
            </a:lnSpc>
            <a:spcBef>
              <a:spcPct val="0"/>
            </a:spcBef>
            <a:spcAft>
              <a:spcPct val="35000"/>
            </a:spcAft>
            <a:buNone/>
          </a:pPr>
          <a:r>
            <a:rPr lang="it-IT" sz="1200" b="1" i="1" u="sng" kern="1200" cap="all" normalizeH="0" baseline="0" dirty="0">
              <a:solidFill>
                <a:srgbClr val="103676"/>
              </a:solidFill>
              <a:latin typeface="Calibri"/>
              <a:ea typeface="+mn-ea"/>
              <a:cs typeface="Calibri"/>
            </a:rPr>
            <a:t>le imprese </a:t>
          </a:r>
          <a:r>
            <a:rPr lang="it-IT" sz="1200" b="1" i="1" u="none" kern="1200" cap="all" normalizeH="0" baseline="0" dirty="0">
              <a:solidFill>
                <a:srgbClr val="103676"/>
              </a:solidFill>
              <a:latin typeface="Calibri"/>
              <a:ea typeface="+mn-ea"/>
              <a:cs typeface="Calibri"/>
            </a:rPr>
            <a:t>che operano nei cantieri edili in regime di appalto e subappalto sono tenute a fornire ai proprio dipendenti la tessera di riconoscimento prevista dall’articolo 18, comma 1, lett. u) e 26, comma 8, del </a:t>
          </a:r>
          <a:r>
            <a:rPr lang="it-IT" sz="1200" b="1" i="1" u="none" kern="1200" cap="all" normalizeH="0" baseline="0" dirty="0" err="1">
              <a:solidFill>
                <a:srgbClr val="103676"/>
              </a:solidFill>
              <a:latin typeface="Calibri"/>
              <a:ea typeface="+mn-ea"/>
              <a:cs typeface="Calibri"/>
            </a:rPr>
            <a:t>tusl</a:t>
          </a:r>
          <a:r>
            <a:rPr lang="it-IT" sz="1200" b="1" i="1" u="none" kern="1200" cap="all" normalizeH="0" baseline="0" dirty="0">
              <a:solidFill>
                <a:srgbClr val="103676"/>
              </a:solidFill>
              <a:latin typeface="Calibri"/>
              <a:ea typeface="+mn-ea"/>
              <a:cs typeface="Calibri"/>
            </a:rPr>
            <a:t>, nonché dall’art. 5 della legge 136/2010 </a:t>
          </a:r>
          <a:r>
            <a:rPr lang="it-IT" sz="1200" b="1" i="1" u="sng" kern="1200" cap="all" normalizeH="0" baseline="0" dirty="0">
              <a:solidFill>
                <a:srgbClr val="103676"/>
              </a:solidFill>
              <a:latin typeface="Calibri"/>
              <a:ea typeface="+mn-ea"/>
              <a:cs typeface="Calibri"/>
            </a:rPr>
            <a:t>dotata di un codice univoco anticontraffazione (comma 2)</a:t>
          </a:r>
        </a:p>
      </dsp:txBody>
      <dsp:txXfrm>
        <a:off x="3592786" y="0"/>
        <a:ext cx="8278007" cy="1091377"/>
      </dsp:txXfrm>
    </dsp:sp>
    <dsp:sp modelId="{45BF6B9F-4926-4EAF-9E01-8B3D4AC12F51}">
      <dsp:nvSpPr>
        <dsp:cNvPr id="0" name=""/>
        <dsp:cNvSpPr/>
      </dsp:nvSpPr>
      <dsp:spPr>
        <a:xfrm>
          <a:off x="3082646" y="1092949"/>
          <a:ext cx="1091377" cy="109137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C9EA3DC-E3C9-43A3-90B8-A4B4B0F13E55}">
      <dsp:nvSpPr>
        <dsp:cNvPr id="0" name=""/>
        <dsp:cNvSpPr/>
      </dsp:nvSpPr>
      <dsp:spPr>
        <a:xfrm>
          <a:off x="3607168" y="1063536"/>
          <a:ext cx="8278007" cy="10913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 rIns="0" bIns="15240" numCol="1" spcCol="1270" anchor="ctr" anchorCtr="0">
          <a:noAutofit/>
        </a:bodyPr>
        <a:lstStyle/>
        <a:p>
          <a:pPr marL="0" lvl="0" indent="0" algn="just" defTabSz="533400">
            <a:lnSpc>
              <a:spcPct val="90000"/>
            </a:lnSpc>
            <a:spcBef>
              <a:spcPct val="0"/>
            </a:spcBef>
            <a:spcAft>
              <a:spcPct val="35000"/>
            </a:spcAft>
            <a:buNone/>
          </a:pPr>
          <a:r>
            <a:rPr lang="it-IT" sz="1200" b="1" i="1" u="none" kern="1200" cap="all" normalizeH="0" baseline="0" dirty="0">
              <a:solidFill>
                <a:srgbClr val="103676"/>
              </a:solidFill>
              <a:latin typeface="Calibri"/>
              <a:ea typeface="+mn-ea"/>
              <a:cs typeface="Calibri"/>
            </a:rPr>
            <a:t>La tessera è utilizzata come badge recante gli elementi identificativi del dipendente </a:t>
          </a:r>
          <a:r>
            <a:rPr lang="it-IT" sz="1200" b="1" i="1" u="sng" kern="1200" cap="all" normalizeH="0" baseline="0" dirty="0">
              <a:solidFill>
                <a:srgbClr val="103676"/>
              </a:solidFill>
              <a:latin typeface="Calibri"/>
              <a:ea typeface="+mn-ea"/>
              <a:cs typeface="Calibri"/>
            </a:rPr>
            <a:t>(comma 2)</a:t>
          </a:r>
          <a:endParaRPr lang="it-IT" sz="1200" b="1" i="1" u="none" kern="1200" cap="all" normalizeH="0" baseline="0" dirty="0">
            <a:solidFill>
              <a:srgbClr val="103676"/>
            </a:solidFill>
            <a:latin typeface="Calibri"/>
            <a:ea typeface="+mn-ea"/>
            <a:cs typeface="Calibri"/>
          </a:endParaRPr>
        </a:p>
      </dsp:txBody>
      <dsp:txXfrm>
        <a:off x="3607168" y="1063536"/>
        <a:ext cx="8278007" cy="1091377"/>
      </dsp:txXfrm>
    </dsp:sp>
    <dsp:sp modelId="{C2BBAE6E-C02C-4359-8CF4-EA3B87FD37B8}">
      <dsp:nvSpPr>
        <dsp:cNvPr id="0" name=""/>
        <dsp:cNvSpPr/>
      </dsp:nvSpPr>
      <dsp:spPr>
        <a:xfrm>
          <a:off x="3082646" y="2184327"/>
          <a:ext cx="1091377" cy="109137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215E313-5877-4AE6-BCBD-7BC431D227FD}">
      <dsp:nvSpPr>
        <dsp:cNvPr id="0" name=""/>
        <dsp:cNvSpPr/>
      </dsp:nvSpPr>
      <dsp:spPr>
        <a:xfrm>
          <a:off x="3607168" y="2181947"/>
          <a:ext cx="8278007" cy="10913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 rIns="0" bIns="15240" numCol="1" spcCol="1270" anchor="ctr" anchorCtr="0">
          <a:noAutofit/>
        </a:bodyPr>
        <a:lstStyle/>
        <a:p>
          <a:pPr marL="0" lvl="0" indent="0" algn="just" defTabSz="533400">
            <a:lnSpc>
              <a:spcPct val="90000"/>
            </a:lnSpc>
            <a:spcBef>
              <a:spcPct val="0"/>
            </a:spcBef>
            <a:spcAft>
              <a:spcPct val="35000"/>
            </a:spcAft>
            <a:buNone/>
          </a:pPr>
          <a:r>
            <a:rPr lang="it-IT" sz="1200" b="1" i="1" u="none" kern="1200" cap="all" normalizeH="0" baseline="0" dirty="0">
              <a:solidFill>
                <a:srgbClr val="103676"/>
              </a:solidFill>
              <a:latin typeface="Calibri"/>
              <a:ea typeface="+mn-ea"/>
              <a:cs typeface="Calibri"/>
            </a:rPr>
            <a:t> è resa disponibile al lavoratore anche in modalità digitale tramite strumenti digitali nazionali interoperabili  con il sistema informativo per l’inclusione sociale e lavorativa (</a:t>
          </a:r>
          <a:r>
            <a:rPr lang="it-IT" sz="1200" b="1" i="1" u="none" kern="1200" cap="all" normalizeH="0" baseline="0" dirty="0" err="1">
              <a:solidFill>
                <a:srgbClr val="103676"/>
              </a:solidFill>
              <a:latin typeface="Calibri"/>
              <a:ea typeface="+mn-ea"/>
              <a:cs typeface="Calibri"/>
            </a:rPr>
            <a:t>siisl</a:t>
          </a:r>
          <a:r>
            <a:rPr lang="it-IT" sz="1200" b="1" i="1" u="none" kern="1200" cap="all" normalizeH="0" baseline="0" dirty="0">
              <a:solidFill>
                <a:srgbClr val="103676"/>
              </a:solidFill>
              <a:latin typeface="Calibri"/>
              <a:ea typeface="+mn-ea"/>
              <a:cs typeface="Calibri"/>
            </a:rPr>
            <a:t>) </a:t>
          </a:r>
          <a:r>
            <a:rPr lang="it-IT" sz="1200" b="1" i="1" u="sng" kern="1200" cap="all" normalizeH="0" baseline="0" dirty="0">
              <a:solidFill>
                <a:srgbClr val="103676"/>
              </a:solidFill>
              <a:latin typeface="Calibri"/>
              <a:ea typeface="+mn-ea"/>
              <a:cs typeface="Calibri"/>
            </a:rPr>
            <a:t>(comma 2)</a:t>
          </a:r>
          <a:endParaRPr lang="it-IT" sz="1200" b="1" i="1" u="none" kern="1200" cap="all" normalizeH="0" baseline="0" dirty="0">
            <a:solidFill>
              <a:srgbClr val="103676"/>
            </a:solidFill>
            <a:latin typeface="Calibri"/>
            <a:ea typeface="+mn-ea"/>
            <a:cs typeface="Calibri"/>
          </a:endParaRPr>
        </a:p>
      </dsp:txBody>
      <dsp:txXfrm>
        <a:off x="3607168" y="2181947"/>
        <a:ext cx="8278007" cy="1091377"/>
      </dsp:txXfrm>
    </dsp:sp>
    <dsp:sp modelId="{C7551411-1BF7-4FB7-A804-45650C0DAC06}">
      <dsp:nvSpPr>
        <dsp:cNvPr id="0" name=""/>
        <dsp:cNvSpPr/>
      </dsp:nvSpPr>
      <dsp:spPr>
        <a:xfrm>
          <a:off x="3082646" y="3275704"/>
          <a:ext cx="1091377" cy="1091377"/>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0B258A3-4C8F-4FAD-8900-611672D7E8CF}">
      <dsp:nvSpPr>
        <dsp:cNvPr id="0" name=""/>
        <dsp:cNvSpPr/>
      </dsp:nvSpPr>
      <dsp:spPr>
        <a:xfrm>
          <a:off x="3607168" y="3257609"/>
          <a:ext cx="8278007" cy="10913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 rIns="0" bIns="15240" numCol="1" spcCol="1270" anchor="ctr" anchorCtr="0">
          <a:noAutofit/>
        </a:bodyPr>
        <a:lstStyle/>
        <a:p>
          <a:pPr marL="0" lvl="0" indent="0" algn="just" defTabSz="533400">
            <a:lnSpc>
              <a:spcPct val="90000"/>
            </a:lnSpc>
            <a:spcBef>
              <a:spcPct val="0"/>
            </a:spcBef>
            <a:spcAft>
              <a:spcPct val="35000"/>
            </a:spcAft>
            <a:buNone/>
          </a:pPr>
          <a:r>
            <a:rPr lang="it-IT" sz="1200" b="1" i="1" u="none" kern="1200" cap="all" normalizeH="0" baseline="0" dirty="0">
              <a:solidFill>
                <a:srgbClr val="103676"/>
              </a:solidFill>
              <a:latin typeface="Calibri"/>
              <a:ea typeface="+mn-ea"/>
              <a:cs typeface="Calibri"/>
            </a:rPr>
            <a:t>Per i lavoratori assunti mediante il </a:t>
          </a:r>
          <a:r>
            <a:rPr lang="it-IT" sz="1200" b="1" i="1" u="none" kern="1200" cap="all" normalizeH="0" baseline="0" dirty="0" err="1">
              <a:solidFill>
                <a:srgbClr val="103676"/>
              </a:solidFill>
              <a:latin typeface="Calibri"/>
              <a:ea typeface="+mn-ea"/>
              <a:cs typeface="Calibri"/>
            </a:rPr>
            <a:t>siisl</a:t>
          </a:r>
          <a:r>
            <a:rPr lang="it-IT" sz="1200" b="1" i="1" u="none" kern="1200" cap="all" normalizeH="0" baseline="0" dirty="0">
              <a:solidFill>
                <a:srgbClr val="103676"/>
              </a:solidFill>
              <a:latin typeface="Calibri"/>
              <a:ea typeface="+mn-ea"/>
              <a:cs typeface="Calibri"/>
            </a:rPr>
            <a:t> la tessera digitale è prodotta in automatico, è precompilata fatte salve le integrazioni inserite dal datore di lavoro secondo le modalità definite dal decreto di cui al comma 3 </a:t>
          </a:r>
          <a:r>
            <a:rPr lang="it-IT" sz="1200" b="1" i="1" u="sng" kern="1200" cap="all" normalizeH="0" baseline="0" dirty="0">
              <a:solidFill>
                <a:srgbClr val="103676"/>
              </a:solidFill>
              <a:latin typeface="Calibri"/>
              <a:ea typeface="+mn-ea"/>
              <a:cs typeface="Calibri"/>
            </a:rPr>
            <a:t>(comma 2)</a:t>
          </a:r>
          <a:endParaRPr lang="it-IT" sz="5700" kern="1200" dirty="0"/>
        </a:p>
      </dsp:txBody>
      <dsp:txXfrm>
        <a:off x="3607168" y="3257609"/>
        <a:ext cx="8278007" cy="10913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AAD1B8-86D6-4066-842C-AF50175252D9}">
      <dsp:nvSpPr>
        <dsp:cNvPr id="0" name=""/>
        <dsp:cNvSpPr/>
      </dsp:nvSpPr>
      <dsp:spPr>
        <a:xfrm>
          <a:off x="-5390764" y="-825486"/>
          <a:ext cx="6418915" cy="6418915"/>
        </a:xfrm>
        <a:prstGeom prst="blockArc">
          <a:avLst>
            <a:gd name="adj1" fmla="val 18900000"/>
            <a:gd name="adj2" fmla="val 2700000"/>
            <a:gd name="adj3" fmla="val 337"/>
          </a:avLst>
        </a:pr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EFB202-88D9-4872-B06D-B70EABF1EE2D}">
      <dsp:nvSpPr>
        <dsp:cNvPr id="0" name=""/>
        <dsp:cNvSpPr/>
      </dsp:nvSpPr>
      <dsp:spPr>
        <a:xfrm>
          <a:off x="604575" y="0"/>
          <a:ext cx="10286980" cy="1079998"/>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2216" tIns="45720" rIns="45720" bIns="45720" numCol="1" spcCol="1270" anchor="ctr" anchorCtr="0">
          <a:noAutofit/>
        </a:bodyPr>
        <a:lstStyle/>
        <a:p>
          <a:pPr marL="0" marR="0" lvl="0" indent="0" algn="just" defTabSz="800100" eaLnBrk="1" fontAlgn="auto" latinLnBrk="0" hangingPunct="1">
            <a:lnSpc>
              <a:spcPct val="90000"/>
            </a:lnSpc>
            <a:spcBef>
              <a:spcPct val="0"/>
            </a:spcBef>
            <a:spcAft>
              <a:spcPct val="35000"/>
            </a:spcAft>
            <a:buClrTx/>
            <a:buSzTx/>
            <a:buFontTx/>
            <a:buNone/>
            <a:tabLst/>
            <a:defRPr/>
          </a:pPr>
          <a:endParaRPr lang="it-IT" sz="1800" b="1" kern="1200" cap="small" dirty="0">
            <a:solidFill>
              <a:srgbClr val="0E2841">
                <a:lumMod val="90000"/>
                <a:lumOff val="10000"/>
              </a:srgbClr>
            </a:solidFill>
            <a:latin typeface="Calibri"/>
            <a:ea typeface="+mn-ea"/>
            <a:cs typeface="+mn-cs"/>
          </a:endParaRPr>
        </a:p>
        <a:p>
          <a:pPr marL="0" marR="0" lvl="0" indent="0" algn="just" defTabSz="800100" eaLnBrk="1" fontAlgn="auto" latinLnBrk="0" hangingPunct="1">
            <a:lnSpc>
              <a:spcPct val="90000"/>
            </a:lnSpc>
            <a:spcBef>
              <a:spcPct val="0"/>
            </a:spcBef>
            <a:spcAft>
              <a:spcPct val="35000"/>
            </a:spcAft>
            <a:buClrTx/>
            <a:buSzTx/>
            <a:buFontTx/>
            <a:buNone/>
            <a:tabLst/>
            <a:defRPr/>
          </a:pPr>
          <a:r>
            <a:rPr lang="it-IT" sz="1600" b="1" kern="1200" cap="small" dirty="0">
              <a:solidFill>
                <a:srgbClr val="0E2841">
                  <a:lumMod val="90000"/>
                  <a:lumOff val="10000"/>
                </a:srgbClr>
              </a:solidFill>
              <a:latin typeface="Calibri"/>
              <a:ea typeface="+mn-ea"/>
              <a:cs typeface="+mn-cs"/>
            </a:rPr>
            <a:t>I DATORI DI LAVORO DEVONO FREQUENTARE IL CORSO IN MODO CHE SIA </a:t>
          </a:r>
          <a:r>
            <a:rPr lang="it-IT" sz="1600" b="1" u="sng" kern="1200" cap="small" dirty="0">
              <a:solidFill>
                <a:srgbClr val="0E2841">
                  <a:lumMod val="90000"/>
                  <a:lumOff val="10000"/>
                </a:srgbClr>
              </a:solidFill>
              <a:latin typeface="Calibri"/>
              <a:ea typeface="+mn-ea"/>
              <a:cs typeface="+mn-cs"/>
            </a:rPr>
            <a:t>CONCLUSO</a:t>
          </a:r>
          <a:r>
            <a:rPr lang="it-IT" sz="1600" b="1" kern="1200" cap="small" dirty="0">
              <a:solidFill>
                <a:srgbClr val="0E2841">
                  <a:lumMod val="90000"/>
                  <a:lumOff val="10000"/>
                </a:srgbClr>
              </a:solidFill>
              <a:latin typeface="Calibri"/>
              <a:ea typeface="+mn-ea"/>
              <a:cs typeface="+mn-cs"/>
            </a:rPr>
            <a:t> ENTRO IL 24 MAGGIO 2027</a:t>
          </a:r>
        </a:p>
        <a:p>
          <a:pPr marL="0" marR="0" lvl="0" indent="0" algn="just" defTabSz="800100" eaLnBrk="1" fontAlgn="auto" latinLnBrk="0" hangingPunct="1">
            <a:lnSpc>
              <a:spcPct val="90000"/>
            </a:lnSpc>
            <a:spcBef>
              <a:spcPct val="0"/>
            </a:spcBef>
            <a:spcAft>
              <a:spcPct val="35000"/>
            </a:spcAft>
            <a:buClrTx/>
            <a:buSzTx/>
            <a:buFontTx/>
            <a:buNone/>
            <a:tabLst/>
            <a:defRPr/>
          </a:pPr>
          <a:r>
            <a:rPr lang="it-IT" sz="1600" b="1" u="sng" cap="all" baseline="0" dirty="0">
              <a:solidFill>
                <a:schemeClr val="tx2"/>
              </a:solidFill>
              <a:latin typeface="+mn-lt"/>
              <a:ea typeface="+mn-ea"/>
              <a:cs typeface="+mn-cs"/>
            </a:rPr>
            <a:t>I </a:t>
          </a:r>
          <a:r>
            <a:rPr lang="it-IT" sz="1600" b="1" u="sng" kern="1200" cap="all" baseline="0" dirty="0">
              <a:solidFill>
                <a:srgbClr val="0E2841">
                  <a:lumMod val="90000"/>
                  <a:lumOff val="10000"/>
                </a:srgbClr>
              </a:solidFill>
              <a:latin typeface="Calibri"/>
              <a:ea typeface="+mn-ea"/>
              <a:cs typeface="+mn-cs"/>
            </a:rPr>
            <a:t>CORSI Già </a:t>
          </a:r>
          <a:r>
            <a:rPr lang="it-IT" sz="1600" b="1" u="sng" kern="1200" cap="small" dirty="0">
              <a:solidFill>
                <a:srgbClr val="0E2841">
                  <a:lumMod val="90000"/>
                  <a:lumOff val="10000"/>
                </a:srgbClr>
              </a:solidFill>
              <a:latin typeface="Calibri"/>
              <a:ea typeface="+mn-ea"/>
              <a:cs typeface="+mn-cs"/>
            </a:rPr>
            <a:t>EROGATI ALLA DATA DEL 24 MAGGIO, I CUI CONTENUTI SIANO CONFORMI ALL’ASR 2025 SONO RICONOSCIUTI. L’AGGIORNAMENTO PARTE DALLA DATA DELL’ATTESTATO</a:t>
          </a:r>
        </a:p>
        <a:p>
          <a:pPr marL="0" lvl="0" indent="0" algn="l" defTabSz="800100">
            <a:lnSpc>
              <a:spcPct val="90000"/>
            </a:lnSpc>
            <a:spcBef>
              <a:spcPct val="0"/>
            </a:spcBef>
            <a:spcAft>
              <a:spcPct val="35000"/>
            </a:spcAft>
            <a:buNone/>
          </a:pPr>
          <a:endParaRPr lang="it-IT" sz="1800" b="1" kern="1200" cap="small" dirty="0">
            <a:solidFill>
              <a:srgbClr val="0E2841">
                <a:lumMod val="90000"/>
                <a:lumOff val="10000"/>
              </a:srgbClr>
            </a:solidFill>
            <a:latin typeface="Calibri"/>
            <a:ea typeface="+mn-ea"/>
            <a:cs typeface="+mn-cs"/>
          </a:endParaRPr>
        </a:p>
      </dsp:txBody>
      <dsp:txXfrm>
        <a:off x="604575" y="0"/>
        <a:ext cx="10286980" cy="1079998"/>
      </dsp:txXfrm>
    </dsp:sp>
    <dsp:sp modelId="{2049E451-2F7A-4A93-85B7-95F74BF12495}">
      <dsp:nvSpPr>
        <dsp:cNvPr id="0" name=""/>
        <dsp:cNvSpPr/>
      </dsp:nvSpPr>
      <dsp:spPr>
        <a:xfrm>
          <a:off x="79832" y="274871"/>
          <a:ext cx="916875" cy="916875"/>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1993A6E-C605-4FE6-B80D-EFD80348EA63}">
      <dsp:nvSpPr>
        <dsp:cNvPr id="0" name=""/>
        <dsp:cNvSpPr/>
      </dsp:nvSpPr>
      <dsp:spPr>
        <a:xfrm>
          <a:off x="975872" y="1364688"/>
          <a:ext cx="9866448" cy="980066"/>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2216" tIns="40640" rIns="40640" bIns="40640" numCol="1" spcCol="1270" anchor="ctr" anchorCtr="0">
          <a:noAutofit/>
        </a:bodyPr>
        <a:lstStyle/>
        <a:p>
          <a:pPr marL="0" lvl="0" indent="0" algn="l" defTabSz="711200">
            <a:lnSpc>
              <a:spcPct val="90000"/>
            </a:lnSpc>
            <a:spcBef>
              <a:spcPct val="0"/>
            </a:spcBef>
            <a:spcAft>
              <a:spcPct val="35000"/>
            </a:spcAft>
            <a:buNone/>
          </a:pPr>
          <a:r>
            <a:rPr lang="it-IT" sz="1600" b="1" kern="1200" cap="all" baseline="0" dirty="0">
              <a:solidFill>
                <a:srgbClr val="0E2841">
                  <a:lumMod val="90000"/>
                  <a:lumOff val="10000"/>
                </a:srgbClr>
              </a:solidFill>
              <a:latin typeface="Calibri"/>
              <a:ea typeface="+mn-ea"/>
              <a:cs typeface="+mn-cs"/>
            </a:rPr>
            <a:t>il </a:t>
          </a:r>
          <a:r>
            <a:rPr lang="it-IT" sz="1600" b="1" kern="1200" cap="all" baseline="0" dirty="0" err="1">
              <a:solidFill>
                <a:srgbClr val="0E2841">
                  <a:lumMod val="90000"/>
                  <a:lumOff val="10000"/>
                </a:srgbClr>
              </a:solidFill>
              <a:latin typeface="Calibri"/>
              <a:ea typeface="+mn-ea"/>
              <a:cs typeface="+mn-cs"/>
            </a:rPr>
            <a:t>ddl</a:t>
          </a:r>
          <a:r>
            <a:rPr lang="it-IT" sz="1600" b="1" kern="1200" cap="all" baseline="0" dirty="0">
              <a:solidFill>
                <a:srgbClr val="0E2841">
                  <a:lumMod val="90000"/>
                  <a:lumOff val="10000"/>
                </a:srgbClr>
              </a:solidFill>
              <a:latin typeface="Calibri"/>
              <a:ea typeface="+mn-ea"/>
              <a:cs typeface="+mn-cs"/>
            </a:rPr>
            <a:t> </a:t>
          </a:r>
          <a:r>
            <a:rPr lang="it-IT" sz="1600" b="1" kern="1200" cap="all" baseline="0" dirty="0" err="1">
              <a:solidFill>
                <a:srgbClr val="0E2841">
                  <a:lumMod val="90000"/>
                  <a:lumOff val="10000"/>
                </a:srgbClr>
              </a:solidFill>
              <a:latin typeface="Calibri"/>
              <a:ea typeface="+mn-ea"/>
              <a:cs typeface="+mn-cs"/>
            </a:rPr>
            <a:t>rspp</a:t>
          </a:r>
          <a:r>
            <a:rPr lang="it-IT" sz="1600" b="1" kern="1200" cap="all" baseline="0" dirty="0">
              <a:solidFill>
                <a:srgbClr val="0E2841">
                  <a:lumMod val="90000"/>
                  <a:lumOff val="10000"/>
                </a:srgbClr>
              </a:solidFill>
              <a:latin typeface="Calibri"/>
              <a:ea typeface="+mn-ea"/>
              <a:cs typeface="+mn-cs"/>
            </a:rPr>
            <a:t> formato ai sensi del vecchio </a:t>
          </a:r>
          <a:r>
            <a:rPr lang="it-IT" sz="1600" b="1" kern="1200" cap="all" baseline="0" dirty="0" err="1">
              <a:solidFill>
                <a:srgbClr val="0E2841">
                  <a:lumMod val="90000"/>
                  <a:lumOff val="10000"/>
                </a:srgbClr>
              </a:solidFill>
              <a:latin typeface="Calibri"/>
              <a:ea typeface="+mn-ea"/>
              <a:cs typeface="+mn-cs"/>
            </a:rPr>
            <a:t>asr</a:t>
          </a:r>
          <a:r>
            <a:rPr lang="it-IT" sz="1600" b="1" kern="1200" cap="all" baseline="0" dirty="0">
              <a:solidFill>
                <a:srgbClr val="0E2841">
                  <a:lumMod val="90000"/>
                  <a:lumOff val="10000"/>
                </a:srgbClr>
              </a:solidFill>
              <a:latin typeface="Calibri"/>
              <a:ea typeface="+mn-ea"/>
              <a:cs typeface="+mn-cs"/>
            </a:rPr>
            <a:t> del 2011 deve seguire le 6 ore del modulo aggiuntivo cantieri</a:t>
          </a:r>
        </a:p>
      </dsp:txBody>
      <dsp:txXfrm>
        <a:off x="975872" y="1364688"/>
        <a:ext cx="9866448" cy="980066"/>
      </dsp:txXfrm>
    </dsp:sp>
    <dsp:sp modelId="{F37761ED-C4A1-4845-A090-4A17D88FB97E}">
      <dsp:nvSpPr>
        <dsp:cNvPr id="0" name=""/>
        <dsp:cNvSpPr/>
      </dsp:nvSpPr>
      <dsp:spPr>
        <a:xfrm>
          <a:off x="500365" y="1375313"/>
          <a:ext cx="916875" cy="916875"/>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4DC19C-B883-487D-940D-F5B715FD2285}">
      <dsp:nvSpPr>
        <dsp:cNvPr id="0" name=""/>
        <dsp:cNvSpPr/>
      </dsp:nvSpPr>
      <dsp:spPr>
        <a:xfrm>
          <a:off x="958803" y="2444158"/>
          <a:ext cx="9866448" cy="980066"/>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2216" tIns="45720" rIns="45720" bIns="45720" numCol="1" spcCol="1270" anchor="ctr"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endParaRPr lang="it-IT" sz="1800" b="1" kern="1200" cap="all" baseline="0" dirty="0">
            <a:solidFill>
              <a:srgbClr val="0E2841">
                <a:lumMod val="90000"/>
                <a:lumOff val="10000"/>
              </a:srgbClr>
            </a:solidFill>
            <a:latin typeface="+mn-lt"/>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lang="it-IT" sz="1600" b="1" kern="1200" cap="all" baseline="0" dirty="0">
              <a:solidFill>
                <a:srgbClr val="0E2841">
                  <a:lumMod val="90000"/>
                  <a:lumOff val="10000"/>
                </a:srgbClr>
              </a:solidFill>
              <a:latin typeface="+mn-lt"/>
              <a:ea typeface="+mn-ea"/>
              <a:cs typeface="+mn-cs"/>
            </a:rPr>
            <a:t>Il </a:t>
          </a:r>
          <a:r>
            <a:rPr lang="it-IT" sz="1600" b="1" kern="1200" cap="all" baseline="0" dirty="0" err="1">
              <a:solidFill>
                <a:srgbClr val="0E2841">
                  <a:lumMod val="90000"/>
                  <a:lumOff val="10000"/>
                </a:srgbClr>
              </a:solidFill>
              <a:latin typeface="+mn-lt"/>
              <a:ea typeface="+mn-ea"/>
              <a:cs typeface="+mn-cs"/>
            </a:rPr>
            <a:t>ddl</a:t>
          </a:r>
          <a:r>
            <a:rPr lang="it-IT" sz="1600" b="1" kern="1200" cap="all" baseline="0" dirty="0">
              <a:solidFill>
                <a:srgbClr val="0E2841">
                  <a:lumMod val="90000"/>
                  <a:lumOff val="10000"/>
                </a:srgbClr>
              </a:solidFill>
              <a:latin typeface="+mn-lt"/>
              <a:ea typeface="+mn-ea"/>
              <a:cs typeface="+mn-cs"/>
            </a:rPr>
            <a:t> </a:t>
          </a:r>
          <a:r>
            <a:rPr lang="it-IT" sz="1600" b="1" kern="1200" cap="all" baseline="0" dirty="0" err="1">
              <a:solidFill>
                <a:srgbClr val="0E2841">
                  <a:lumMod val="90000"/>
                  <a:lumOff val="10000"/>
                </a:srgbClr>
              </a:solidFill>
              <a:latin typeface="+mn-lt"/>
              <a:ea typeface="+mn-ea"/>
              <a:cs typeface="+mn-cs"/>
            </a:rPr>
            <a:t>rspp</a:t>
          </a:r>
          <a:r>
            <a:rPr lang="it-IT" sz="1600" b="1" kern="1200" cap="all" baseline="0" dirty="0">
              <a:solidFill>
                <a:srgbClr val="0E2841">
                  <a:lumMod val="90000"/>
                  <a:lumOff val="10000"/>
                </a:srgbClr>
              </a:solidFill>
              <a:latin typeface="+mn-lt"/>
              <a:ea typeface="+mn-ea"/>
              <a:cs typeface="+mn-cs"/>
            </a:rPr>
            <a:t> con modulo integrativo 3 costruzioni secondo il nuovo </a:t>
          </a:r>
          <a:r>
            <a:rPr lang="it-IT" sz="1600" b="1" kern="1200" cap="all" baseline="0" dirty="0" err="1">
              <a:solidFill>
                <a:srgbClr val="0E2841">
                  <a:lumMod val="90000"/>
                  <a:lumOff val="10000"/>
                </a:srgbClr>
              </a:solidFill>
              <a:latin typeface="+mn-lt"/>
              <a:ea typeface="+mn-ea"/>
              <a:cs typeface="+mn-cs"/>
            </a:rPr>
            <a:t>asr</a:t>
          </a:r>
          <a:r>
            <a:rPr lang="it-IT" sz="1600" b="1" kern="1200" cap="all" baseline="0" dirty="0">
              <a:solidFill>
                <a:srgbClr val="0E2841">
                  <a:lumMod val="90000"/>
                  <a:lumOff val="10000"/>
                </a:srgbClr>
              </a:solidFill>
              <a:latin typeface="+mn-lt"/>
              <a:ea typeface="+mn-ea"/>
              <a:cs typeface="+mn-cs"/>
            </a:rPr>
            <a:t> 2025 ha credito totale per dl modulo aggiuntivo cantieri  </a:t>
          </a:r>
        </a:p>
        <a:p>
          <a:pPr marL="0" lvl="0" algn="l" defTabSz="1555750">
            <a:lnSpc>
              <a:spcPct val="90000"/>
            </a:lnSpc>
            <a:spcBef>
              <a:spcPct val="0"/>
            </a:spcBef>
            <a:spcAft>
              <a:spcPct val="35000"/>
            </a:spcAft>
            <a:buNone/>
          </a:pPr>
          <a:endParaRPr lang="it-IT" dirty="0"/>
        </a:p>
      </dsp:txBody>
      <dsp:txXfrm>
        <a:off x="958803" y="2444158"/>
        <a:ext cx="9866448" cy="980066"/>
      </dsp:txXfrm>
    </dsp:sp>
    <dsp:sp modelId="{A8940683-6826-498E-ADFF-FC983B29CA60}">
      <dsp:nvSpPr>
        <dsp:cNvPr id="0" name=""/>
        <dsp:cNvSpPr/>
      </dsp:nvSpPr>
      <dsp:spPr>
        <a:xfrm>
          <a:off x="500365" y="2475754"/>
          <a:ext cx="916875" cy="916875"/>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E5A074-A164-4FB9-951D-22B5C0912ED5}">
      <dsp:nvSpPr>
        <dsp:cNvPr id="0" name=""/>
        <dsp:cNvSpPr/>
      </dsp:nvSpPr>
      <dsp:spPr>
        <a:xfrm>
          <a:off x="538270" y="3667883"/>
          <a:ext cx="10286980" cy="733500"/>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2216" tIns="40640" rIns="40640" bIns="40640" numCol="1" spcCol="1270" anchor="ctr" anchorCtr="0">
          <a:no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lang="it-IT" sz="1600" b="1" kern="1200" cap="all" baseline="0" dirty="0">
              <a:solidFill>
                <a:srgbClr val="0E2841">
                  <a:lumMod val="90000"/>
                  <a:lumOff val="10000"/>
                </a:srgbClr>
              </a:solidFill>
              <a:latin typeface="Calibri"/>
              <a:ea typeface="+mn-ea"/>
              <a:cs typeface="+mn-cs"/>
            </a:rPr>
            <a:t>Il DDL RSPP FORMATO AI SENSI DELL’ASR 2011 HA CREDITO TOTALE PER IL CORSO DA DL </a:t>
          </a:r>
        </a:p>
      </dsp:txBody>
      <dsp:txXfrm>
        <a:off x="538270" y="3667883"/>
        <a:ext cx="10286980" cy="733500"/>
      </dsp:txXfrm>
    </dsp:sp>
    <dsp:sp modelId="{C4D42AC6-1B97-4794-B8C1-F13C289866BA}">
      <dsp:nvSpPr>
        <dsp:cNvPr id="0" name=""/>
        <dsp:cNvSpPr/>
      </dsp:nvSpPr>
      <dsp:spPr>
        <a:xfrm>
          <a:off x="79832" y="3576195"/>
          <a:ext cx="916875" cy="916875"/>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8316"/>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9688" y="0"/>
            <a:ext cx="2946400" cy="498316"/>
          </a:xfrm>
          <a:prstGeom prst="rect">
            <a:avLst/>
          </a:prstGeom>
        </p:spPr>
        <p:txBody>
          <a:bodyPr vert="horz" lIns="91440" tIns="45720" rIns="91440" bIns="45720" rtlCol="0"/>
          <a:lstStyle>
            <a:lvl1pPr algn="r">
              <a:defRPr sz="1200"/>
            </a:lvl1pPr>
          </a:lstStyle>
          <a:p>
            <a:fld id="{ACC604EF-0FD0-4A03-93F8-53F17BC055A9}" type="datetimeFigureOut">
              <a:rPr lang="it-IT" smtClean="0"/>
              <a:t>22/06/2026</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1" y="4776848"/>
            <a:ext cx="5438775" cy="3908763"/>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323"/>
            <a:ext cx="2946400" cy="498316"/>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9688" y="9428323"/>
            <a:ext cx="2946400" cy="498316"/>
          </a:xfrm>
          <a:prstGeom prst="rect">
            <a:avLst/>
          </a:prstGeom>
        </p:spPr>
        <p:txBody>
          <a:bodyPr vert="horz" lIns="91440" tIns="45720" rIns="91440" bIns="45720" rtlCol="0" anchor="b"/>
          <a:lstStyle>
            <a:lvl1pPr algn="r">
              <a:defRPr sz="1200"/>
            </a:lvl1pPr>
          </a:lstStyle>
          <a:p>
            <a:fld id="{33BFD281-9E09-48F8-BB20-3D3FD7582562}" type="slidenum">
              <a:rPr lang="it-IT" smtClean="0"/>
              <a:t>‹N›</a:t>
            </a:fld>
            <a:endParaRPr lang="it-IT"/>
          </a:p>
        </p:txBody>
      </p:sp>
    </p:spTree>
    <p:extLst>
      <p:ext uri="{BB962C8B-B14F-4D97-AF65-F5344CB8AC3E}">
        <p14:creationId xmlns:p14="http://schemas.microsoft.com/office/powerpoint/2010/main" val="3993724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135063F-75B3-A840-BD8A-A74602CDE0A2}" type="slidenum">
              <a:rPr lang="it-IT" smtClean="0"/>
              <a:t>1</a:t>
            </a:fld>
            <a:endParaRPr lang="it-IT"/>
          </a:p>
        </p:txBody>
      </p:sp>
    </p:spTree>
    <p:extLst>
      <p:ext uri="{BB962C8B-B14F-4D97-AF65-F5344CB8AC3E}">
        <p14:creationId xmlns:p14="http://schemas.microsoft.com/office/powerpoint/2010/main" val="16806020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B69E4-8F1F-0B59-F03A-1C0D767360D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2CF2B4F-AB28-4F0F-99C4-2934C544F3C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FEE7B73-C3CB-848D-F913-73AC048BCB43}"/>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970818E-AE47-3EDA-955D-C6B5807EF3C5}"/>
              </a:ext>
            </a:extLst>
          </p:cNvPr>
          <p:cNvSpPr>
            <a:spLocks noGrp="1"/>
          </p:cNvSpPr>
          <p:nvPr>
            <p:ph type="sldNum" sz="quarter" idx="10"/>
          </p:nvPr>
        </p:nvSpPr>
        <p:spPr/>
        <p:txBody>
          <a:bodyPr/>
          <a:lstStyle/>
          <a:p>
            <a:fld id="{2135063F-75B3-A840-BD8A-A74602CDE0A2}" type="slidenum">
              <a:rPr lang="it-IT" smtClean="0"/>
              <a:t>4</a:t>
            </a:fld>
            <a:endParaRPr lang="it-IT"/>
          </a:p>
        </p:txBody>
      </p:sp>
    </p:spTree>
    <p:extLst>
      <p:ext uri="{BB962C8B-B14F-4D97-AF65-F5344CB8AC3E}">
        <p14:creationId xmlns:p14="http://schemas.microsoft.com/office/powerpoint/2010/main" val="1990685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82ED9-BE1A-1432-FDA7-360261EA602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4822FA5B-968C-1EBB-FF3D-2A48F490FB1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5FF9985E-B02F-0773-D157-869DB8D54357}"/>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F267B920-C8CA-3286-50CB-956217E5AEDC}"/>
              </a:ext>
            </a:extLst>
          </p:cNvPr>
          <p:cNvSpPr>
            <a:spLocks noGrp="1"/>
          </p:cNvSpPr>
          <p:nvPr>
            <p:ph type="sldNum" sz="quarter" idx="10"/>
          </p:nvPr>
        </p:nvSpPr>
        <p:spPr/>
        <p:txBody>
          <a:bodyPr/>
          <a:lstStyle/>
          <a:p>
            <a:fld id="{2135063F-75B3-A840-BD8A-A74602CDE0A2}" type="slidenum">
              <a:rPr lang="it-IT" smtClean="0"/>
              <a:t>10</a:t>
            </a:fld>
            <a:endParaRPr lang="it-IT"/>
          </a:p>
        </p:txBody>
      </p:sp>
    </p:spTree>
    <p:extLst>
      <p:ext uri="{BB962C8B-B14F-4D97-AF65-F5344CB8AC3E}">
        <p14:creationId xmlns:p14="http://schemas.microsoft.com/office/powerpoint/2010/main" val="1077303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33BFD281-9E09-48F8-BB20-3D3FD7582562}" type="slidenum">
              <a:rPr lang="it-IT" smtClean="0"/>
              <a:t>14</a:t>
            </a:fld>
            <a:endParaRPr lang="it-IT"/>
          </a:p>
        </p:txBody>
      </p:sp>
    </p:spTree>
    <p:extLst>
      <p:ext uri="{BB962C8B-B14F-4D97-AF65-F5344CB8AC3E}">
        <p14:creationId xmlns:p14="http://schemas.microsoft.com/office/powerpoint/2010/main" val="2501851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053F5-1D24-059B-CC07-0E6987C0AED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212990E-71A4-11F9-80DC-8212C2F0684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EED9482-378D-1EEB-096F-7C6F8F7DBC1E}"/>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388D875D-2EEE-3E4E-ED5A-C788FC9BB5B2}"/>
              </a:ext>
            </a:extLst>
          </p:cNvPr>
          <p:cNvSpPr>
            <a:spLocks noGrp="1"/>
          </p:cNvSpPr>
          <p:nvPr>
            <p:ph type="sldNum" sz="quarter" idx="10"/>
          </p:nvPr>
        </p:nvSpPr>
        <p:spPr/>
        <p:txBody>
          <a:bodyPr/>
          <a:lstStyle/>
          <a:p>
            <a:fld id="{2135063F-75B3-A840-BD8A-A74602CDE0A2}" type="slidenum">
              <a:rPr lang="it-IT" smtClean="0"/>
              <a:t>21</a:t>
            </a:fld>
            <a:endParaRPr lang="it-IT"/>
          </a:p>
        </p:txBody>
      </p:sp>
    </p:spTree>
    <p:extLst>
      <p:ext uri="{BB962C8B-B14F-4D97-AF65-F5344CB8AC3E}">
        <p14:creationId xmlns:p14="http://schemas.microsoft.com/office/powerpoint/2010/main" val="1282542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C63B0-2D8F-15CB-83F6-38ECE222136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A4C18B4-35B7-AC0D-F410-77B1E182D81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3635533-50B6-BA58-7866-3E25701EA952}"/>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A2BD7796-2D20-BEE7-DC2F-5E09BCA46A11}"/>
              </a:ext>
            </a:extLst>
          </p:cNvPr>
          <p:cNvSpPr>
            <a:spLocks noGrp="1"/>
          </p:cNvSpPr>
          <p:nvPr>
            <p:ph type="sldNum" sz="quarter" idx="10"/>
          </p:nvPr>
        </p:nvSpPr>
        <p:spPr/>
        <p:txBody>
          <a:bodyPr/>
          <a:lstStyle/>
          <a:p>
            <a:fld id="{2135063F-75B3-A840-BD8A-A74602CDE0A2}" type="slidenum">
              <a:rPr lang="it-IT" smtClean="0"/>
              <a:t>36</a:t>
            </a:fld>
            <a:endParaRPr lang="it-IT"/>
          </a:p>
        </p:txBody>
      </p:sp>
    </p:spTree>
    <p:extLst>
      <p:ext uri="{BB962C8B-B14F-4D97-AF65-F5344CB8AC3E}">
        <p14:creationId xmlns:p14="http://schemas.microsoft.com/office/powerpoint/2010/main" val="3138363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135063F-75B3-A840-BD8A-A74602CDE0A2}" type="slidenum">
              <a:rPr lang="it-IT" smtClean="0">
                <a:solidFill>
                  <a:prstClr val="black"/>
                </a:solidFill>
              </a:rPr>
              <a:pPr/>
              <a:t>39</a:t>
            </a:fld>
            <a:endParaRPr lang="it-IT">
              <a:solidFill>
                <a:prstClr val="black"/>
              </a:solidFill>
            </a:endParaRPr>
          </a:p>
        </p:txBody>
      </p:sp>
    </p:spTree>
    <p:extLst>
      <p:ext uri="{BB962C8B-B14F-4D97-AF65-F5344CB8AC3E}">
        <p14:creationId xmlns:p14="http://schemas.microsoft.com/office/powerpoint/2010/main" val="4049027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EE4A38-DA91-B6CC-B67F-BDDEAA43722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1E4BD11-D905-1B41-5D90-DB76B223B3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5524845-DF84-8CF6-878F-91DDF3C4322F}"/>
              </a:ext>
            </a:extLst>
          </p:cNvPr>
          <p:cNvSpPr>
            <a:spLocks noGrp="1"/>
          </p:cNvSpPr>
          <p:nvPr>
            <p:ph type="dt" sz="half" idx="10"/>
          </p:nvPr>
        </p:nvSpPr>
        <p:spPr/>
        <p:txBody>
          <a:bodyPr/>
          <a:lstStyle/>
          <a:p>
            <a:fld id="{B761F452-6BAB-4EA0-BCCE-0C67D0765AF9}" type="datetimeFigureOut">
              <a:rPr lang="it-IT" smtClean="0"/>
              <a:t>22/06/2026</a:t>
            </a:fld>
            <a:endParaRPr lang="it-IT"/>
          </a:p>
        </p:txBody>
      </p:sp>
      <p:sp>
        <p:nvSpPr>
          <p:cNvPr id="5" name="Segnaposto piè di pagina 4">
            <a:extLst>
              <a:ext uri="{FF2B5EF4-FFF2-40B4-BE49-F238E27FC236}">
                <a16:creationId xmlns:a16="http://schemas.microsoft.com/office/drawing/2014/main" id="{7558BD09-B513-4F4C-7BDE-DE484D463DF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3873065-139B-5C5E-966E-BA4DE56352B7}"/>
              </a:ext>
            </a:extLst>
          </p:cNvPr>
          <p:cNvSpPr>
            <a:spLocks noGrp="1"/>
          </p:cNvSpPr>
          <p:nvPr>
            <p:ph type="sldNum" sz="quarter" idx="12"/>
          </p:nvPr>
        </p:nvSpPr>
        <p:spPr/>
        <p:txBody>
          <a:bodyPr/>
          <a:lstStyle/>
          <a:p>
            <a:fld id="{AB370C98-C0BC-4800-BEA7-AD19B6344EF2}" type="slidenum">
              <a:rPr lang="it-IT" smtClean="0"/>
              <a:t>‹N›</a:t>
            </a:fld>
            <a:endParaRPr lang="it-IT"/>
          </a:p>
        </p:txBody>
      </p:sp>
    </p:spTree>
    <p:extLst>
      <p:ext uri="{BB962C8B-B14F-4D97-AF65-F5344CB8AC3E}">
        <p14:creationId xmlns:p14="http://schemas.microsoft.com/office/powerpoint/2010/main" val="1650330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E76F25-EE63-9F4E-3C0E-79EE965A86E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CD0C965-A9B2-8FCC-2DD0-938B466EF25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EBDA047-97EE-3E8F-DDC1-2FFB2B7BB6D6}"/>
              </a:ext>
            </a:extLst>
          </p:cNvPr>
          <p:cNvSpPr>
            <a:spLocks noGrp="1"/>
          </p:cNvSpPr>
          <p:nvPr>
            <p:ph type="dt" sz="half" idx="10"/>
          </p:nvPr>
        </p:nvSpPr>
        <p:spPr/>
        <p:txBody>
          <a:bodyPr/>
          <a:lstStyle/>
          <a:p>
            <a:fld id="{B761F452-6BAB-4EA0-BCCE-0C67D0765AF9}" type="datetimeFigureOut">
              <a:rPr lang="it-IT" smtClean="0"/>
              <a:t>22/06/2026</a:t>
            </a:fld>
            <a:endParaRPr lang="it-IT"/>
          </a:p>
        </p:txBody>
      </p:sp>
      <p:sp>
        <p:nvSpPr>
          <p:cNvPr id="5" name="Segnaposto piè di pagina 4">
            <a:extLst>
              <a:ext uri="{FF2B5EF4-FFF2-40B4-BE49-F238E27FC236}">
                <a16:creationId xmlns:a16="http://schemas.microsoft.com/office/drawing/2014/main" id="{CEC16D33-5411-C452-836A-73ACFB09AFA2}"/>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A502001-8064-B207-F3CF-667F0B63ABE6}"/>
              </a:ext>
            </a:extLst>
          </p:cNvPr>
          <p:cNvSpPr>
            <a:spLocks noGrp="1"/>
          </p:cNvSpPr>
          <p:nvPr>
            <p:ph type="sldNum" sz="quarter" idx="12"/>
          </p:nvPr>
        </p:nvSpPr>
        <p:spPr/>
        <p:txBody>
          <a:bodyPr/>
          <a:lstStyle/>
          <a:p>
            <a:fld id="{AB370C98-C0BC-4800-BEA7-AD19B6344EF2}" type="slidenum">
              <a:rPr lang="it-IT" smtClean="0"/>
              <a:t>‹N›</a:t>
            </a:fld>
            <a:endParaRPr lang="it-IT"/>
          </a:p>
        </p:txBody>
      </p:sp>
    </p:spTree>
    <p:extLst>
      <p:ext uri="{BB962C8B-B14F-4D97-AF65-F5344CB8AC3E}">
        <p14:creationId xmlns:p14="http://schemas.microsoft.com/office/powerpoint/2010/main" val="296165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C7A1310-6017-C50A-3068-461F2240401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48337FB-525B-0EA7-7665-508E70196D5B}"/>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0467CF7-2E69-073A-4FD5-3BED94B52645}"/>
              </a:ext>
            </a:extLst>
          </p:cNvPr>
          <p:cNvSpPr>
            <a:spLocks noGrp="1"/>
          </p:cNvSpPr>
          <p:nvPr>
            <p:ph type="dt" sz="half" idx="10"/>
          </p:nvPr>
        </p:nvSpPr>
        <p:spPr/>
        <p:txBody>
          <a:bodyPr/>
          <a:lstStyle/>
          <a:p>
            <a:fld id="{B761F452-6BAB-4EA0-BCCE-0C67D0765AF9}" type="datetimeFigureOut">
              <a:rPr lang="it-IT" smtClean="0"/>
              <a:t>22/06/2026</a:t>
            </a:fld>
            <a:endParaRPr lang="it-IT"/>
          </a:p>
        </p:txBody>
      </p:sp>
      <p:sp>
        <p:nvSpPr>
          <p:cNvPr id="5" name="Segnaposto piè di pagina 4">
            <a:extLst>
              <a:ext uri="{FF2B5EF4-FFF2-40B4-BE49-F238E27FC236}">
                <a16:creationId xmlns:a16="http://schemas.microsoft.com/office/drawing/2014/main" id="{1023E586-A665-993C-C9DC-41BDC5CB7A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16A7B16-AF85-FEDA-9B91-62E733963DB7}"/>
              </a:ext>
            </a:extLst>
          </p:cNvPr>
          <p:cNvSpPr>
            <a:spLocks noGrp="1"/>
          </p:cNvSpPr>
          <p:nvPr>
            <p:ph type="sldNum" sz="quarter" idx="12"/>
          </p:nvPr>
        </p:nvSpPr>
        <p:spPr/>
        <p:txBody>
          <a:bodyPr/>
          <a:lstStyle/>
          <a:p>
            <a:fld id="{AB370C98-C0BC-4800-BEA7-AD19B6344EF2}" type="slidenum">
              <a:rPr lang="it-IT" smtClean="0"/>
              <a:t>‹N›</a:t>
            </a:fld>
            <a:endParaRPr lang="it-IT"/>
          </a:p>
        </p:txBody>
      </p:sp>
    </p:spTree>
    <p:extLst>
      <p:ext uri="{BB962C8B-B14F-4D97-AF65-F5344CB8AC3E}">
        <p14:creationId xmlns:p14="http://schemas.microsoft.com/office/powerpoint/2010/main" val="2069930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vert="horz"/>
          <a:lstStyle/>
          <a:p>
            <a:r>
              <a:rPr lang="it-IT"/>
              <a:t>Fare clic per modificare stile</a:t>
            </a:r>
          </a:p>
        </p:txBody>
      </p:sp>
      <p:sp>
        <p:nvSpPr>
          <p:cNvPr id="3" name="Segnaposto numero diapositiva 2"/>
          <p:cNvSpPr>
            <a:spLocks noGrp="1"/>
          </p:cNvSpPr>
          <p:nvPr>
            <p:ph type="sldNum" sz="quarter" idx="10"/>
          </p:nvPr>
        </p:nvSpPr>
        <p:spPr/>
        <p:txBody>
          <a:bodyPr/>
          <a:lstStyle/>
          <a:p>
            <a:fld id="{B6F15528-21DE-4FAA-801E-634DDDAF4B2B}" type="slidenum">
              <a:rPr lang="it-IT" smtClean="0"/>
              <a:pPr/>
              <a:t>‹N›</a:t>
            </a:fld>
            <a:endParaRPr lang="it-IT" dirty="0"/>
          </a:p>
        </p:txBody>
      </p:sp>
      <p:sp>
        <p:nvSpPr>
          <p:cNvPr id="7" name="Holder 2"/>
          <p:cNvSpPr txBox="1">
            <a:spLocks/>
          </p:cNvSpPr>
          <p:nvPr userDrawn="1"/>
        </p:nvSpPr>
        <p:spPr>
          <a:xfrm>
            <a:off x="909749" y="2104199"/>
            <a:ext cx="10327348" cy="430439"/>
          </a:xfrm>
          <a:prstGeom prst="rect">
            <a:avLst/>
          </a:prstGeom>
        </p:spPr>
        <p:txBody>
          <a:bodyPr wrap="square" lIns="0" tIns="0" rIns="0" bIns="0">
            <a:spAutoFit/>
          </a:bodyPr>
          <a:lstStyle>
            <a:lvl1pPr>
              <a:defRPr sz="2100" b="1" i="0">
                <a:solidFill>
                  <a:srgbClr val="11498A"/>
                </a:solidFill>
                <a:latin typeface="Calibri"/>
                <a:ea typeface="+mj-ea"/>
                <a:cs typeface="Calibri"/>
              </a:defRPr>
            </a:lvl1pPr>
          </a:lstStyle>
          <a:p>
            <a:endParaRPr lang="it-IT" sz="2797" dirty="0"/>
          </a:p>
        </p:txBody>
      </p:sp>
      <p:sp>
        <p:nvSpPr>
          <p:cNvPr id="8" name="Segnaposto testo 10"/>
          <p:cNvSpPr>
            <a:spLocks noGrp="1"/>
          </p:cNvSpPr>
          <p:nvPr>
            <p:ph type="body" sz="quarter" idx="11" hasCustomPrompt="1"/>
          </p:nvPr>
        </p:nvSpPr>
        <p:spPr>
          <a:xfrm>
            <a:off x="914400" y="6168818"/>
            <a:ext cx="5384800" cy="225424"/>
          </a:xfrm>
        </p:spPr>
        <p:txBody>
          <a:bodyPr vert="horz"/>
          <a:lstStyle>
            <a:lvl1pPr>
              <a:defRPr sz="1465" b="1">
                <a:solidFill>
                  <a:srgbClr val="103676"/>
                </a:solidFill>
              </a:defRPr>
            </a:lvl1pPr>
            <a:lvl2pPr>
              <a:defRPr sz="1465">
                <a:solidFill>
                  <a:srgbClr val="103676"/>
                </a:solidFill>
              </a:defRPr>
            </a:lvl2pPr>
            <a:lvl3pPr>
              <a:defRPr sz="1465">
                <a:solidFill>
                  <a:srgbClr val="103676"/>
                </a:solidFill>
              </a:defRPr>
            </a:lvl3pPr>
            <a:lvl4pPr>
              <a:defRPr sz="1465">
                <a:solidFill>
                  <a:srgbClr val="103676"/>
                </a:solidFill>
              </a:defRPr>
            </a:lvl4pPr>
            <a:lvl5pPr>
              <a:defRPr sz="1465">
                <a:solidFill>
                  <a:srgbClr val="103676"/>
                </a:solidFill>
              </a:defRPr>
            </a:lvl5pPr>
          </a:lstStyle>
          <a:p>
            <a:pPr lvl="0"/>
            <a:r>
              <a:rPr lang="it-IT" dirty="0"/>
              <a:t>Fare clic per modificare gli stili del testo dello schema </a:t>
            </a:r>
          </a:p>
        </p:txBody>
      </p:sp>
      <p:sp>
        <p:nvSpPr>
          <p:cNvPr id="9" name="Holder 3"/>
          <p:cNvSpPr>
            <a:spLocks noGrp="1"/>
          </p:cNvSpPr>
          <p:nvPr>
            <p:ph type="body" idx="1"/>
          </p:nvPr>
        </p:nvSpPr>
        <p:spPr>
          <a:xfrm>
            <a:off x="914400" y="2109829"/>
            <a:ext cx="10363200" cy="2841292"/>
          </a:xfrm>
        </p:spPr>
        <p:txBody>
          <a:bodyPr lIns="0" tIns="0" rIns="0" bIns="0"/>
          <a:lstStyle>
            <a:lvl1pPr algn="just">
              <a:defRPr sz="1598" b="0" i="0">
                <a:solidFill>
                  <a:schemeClr val="tx1"/>
                </a:solidFill>
              </a:defRPr>
            </a:lvl1pPr>
          </a:lstStyle>
          <a:p>
            <a:endParaRPr dirty="0"/>
          </a:p>
        </p:txBody>
      </p:sp>
    </p:spTree>
    <p:extLst>
      <p:ext uri="{BB962C8B-B14F-4D97-AF65-F5344CB8AC3E}">
        <p14:creationId xmlns:p14="http://schemas.microsoft.com/office/powerpoint/2010/main" val="41481942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14" name="Holder 7"/>
          <p:cNvSpPr>
            <a:spLocks noGrp="1"/>
          </p:cNvSpPr>
          <p:nvPr>
            <p:ph type="sldNum" sz="quarter" idx="7"/>
          </p:nvPr>
        </p:nvSpPr>
        <p:spPr>
          <a:xfrm>
            <a:off x="11480800" y="6168818"/>
            <a:ext cx="467360" cy="286904"/>
          </a:xfrm>
          <a:prstGeom prst="rect">
            <a:avLst/>
          </a:prstGeom>
        </p:spPr>
        <p:txBody>
          <a:bodyPr lIns="0" tIns="0" rIns="0" bIns="0"/>
          <a:lstStyle>
            <a:lvl1pPr algn="ctr">
              <a:defRPr sz="1731">
                <a:solidFill>
                  <a:srgbClr val="103676"/>
                </a:solidFill>
              </a:defRPr>
            </a:lvl1pPr>
          </a:lstStyle>
          <a:p>
            <a:fld id="{B6F15528-21DE-4FAA-801E-634DDDAF4B2B}" type="slidenum">
              <a:rPr lang="it-IT" smtClean="0"/>
              <a:pPr/>
              <a:t>‹N›</a:t>
            </a:fld>
            <a:endParaRPr lang="it-IT" dirty="0"/>
          </a:p>
        </p:txBody>
      </p:sp>
      <p:sp>
        <p:nvSpPr>
          <p:cNvPr id="15" name="Holder 3"/>
          <p:cNvSpPr>
            <a:spLocks noGrp="1"/>
          </p:cNvSpPr>
          <p:nvPr>
            <p:ph type="body" idx="1"/>
          </p:nvPr>
        </p:nvSpPr>
        <p:spPr>
          <a:xfrm>
            <a:off x="914400" y="2109829"/>
            <a:ext cx="10363200" cy="3145716"/>
          </a:xfrm>
        </p:spPr>
        <p:txBody>
          <a:bodyPr lIns="0" tIns="0" rIns="0" bIns="0"/>
          <a:lstStyle>
            <a:lvl1pPr algn="just">
              <a:defRPr sz="1598" b="0" i="0">
                <a:solidFill>
                  <a:schemeClr val="tx1"/>
                </a:solidFill>
              </a:defRPr>
            </a:lvl1pPr>
          </a:lstStyle>
          <a:p>
            <a:endParaRPr dirty="0"/>
          </a:p>
        </p:txBody>
      </p:sp>
      <p:sp>
        <p:nvSpPr>
          <p:cNvPr id="16" name="Segnaposto testo 10"/>
          <p:cNvSpPr>
            <a:spLocks noGrp="1"/>
          </p:cNvSpPr>
          <p:nvPr>
            <p:ph type="body" sz="quarter" idx="11" hasCustomPrompt="1"/>
          </p:nvPr>
        </p:nvSpPr>
        <p:spPr>
          <a:xfrm>
            <a:off x="914400" y="6168818"/>
            <a:ext cx="5384800" cy="225424"/>
          </a:xfrm>
        </p:spPr>
        <p:txBody>
          <a:bodyPr vert="horz"/>
          <a:lstStyle>
            <a:lvl1pPr>
              <a:defRPr sz="1465" b="1">
                <a:solidFill>
                  <a:srgbClr val="103676"/>
                </a:solidFill>
              </a:defRPr>
            </a:lvl1pPr>
            <a:lvl2pPr>
              <a:defRPr sz="1465">
                <a:solidFill>
                  <a:srgbClr val="103676"/>
                </a:solidFill>
              </a:defRPr>
            </a:lvl2pPr>
            <a:lvl3pPr>
              <a:defRPr sz="1465">
                <a:solidFill>
                  <a:srgbClr val="103676"/>
                </a:solidFill>
              </a:defRPr>
            </a:lvl3pPr>
            <a:lvl4pPr>
              <a:defRPr sz="1465">
                <a:solidFill>
                  <a:srgbClr val="103676"/>
                </a:solidFill>
              </a:defRPr>
            </a:lvl4pPr>
            <a:lvl5pPr>
              <a:defRPr sz="1465">
                <a:solidFill>
                  <a:srgbClr val="103676"/>
                </a:solidFill>
              </a:defRPr>
            </a:lvl5pPr>
          </a:lstStyle>
          <a:p>
            <a:pPr lvl="0"/>
            <a:r>
              <a:rPr lang="it-IT" dirty="0"/>
              <a:t>Fare clic per modificare gli stili del testo dello schema </a:t>
            </a:r>
          </a:p>
        </p:txBody>
      </p:sp>
      <p:sp>
        <p:nvSpPr>
          <p:cNvPr id="17" name="Titolo 16"/>
          <p:cNvSpPr>
            <a:spLocks noGrp="1"/>
          </p:cNvSpPr>
          <p:nvPr>
            <p:ph type="title"/>
          </p:nvPr>
        </p:nvSpPr>
        <p:spPr/>
        <p:txBody>
          <a:bodyPr vert="horz"/>
          <a:lstStyle/>
          <a:p>
            <a:r>
              <a:rPr lang="it-IT"/>
              <a:t>Fare clic per modificare stile</a:t>
            </a:r>
          </a:p>
        </p:txBody>
      </p:sp>
      <p:sp>
        <p:nvSpPr>
          <p:cNvPr id="6" name="bg object 16"/>
          <p:cNvSpPr/>
          <p:nvPr userDrawn="1"/>
        </p:nvSpPr>
        <p:spPr>
          <a:xfrm>
            <a:off x="555803" y="1119502"/>
            <a:ext cx="228600"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endParaRPr sz="2397"/>
          </a:p>
        </p:txBody>
      </p:sp>
    </p:spTree>
    <p:extLst>
      <p:ext uri="{BB962C8B-B14F-4D97-AF65-F5344CB8AC3E}">
        <p14:creationId xmlns:p14="http://schemas.microsoft.com/office/powerpoint/2010/main" val="4221247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4" name="Holder 7"/>
          <p:cNvSpPr>
            <a:spLocks noGrp="1"/>
          </p:cNvSpPr>
          <p:nvPr>
            <p:ph type="sldNum" sz="quarter" idx="7"/>
          </p:nvPr>
        </p:nvSpPr>
        <p:spPr>
          <a:xfrm>
            <a:off x="11480800" y="6168818"/>
            <a:ext cx="467360" cy="286904"/>
          </a:xfrm>
          <a:prstGeom prst="rect">
            <a:avLst/>
          </a:prstGeom>
        </p:spPr>
        <p:txBody>
          <a:bodyPr lIns="0" tIns="0" rIns="0" bIns="0"/>
          <a:lstStyle>
            <a:lvl1pPr algn="ctr">
              <a:defRPr sz="1731">
                <a:solidFill>
                  <a:srgbClr val="103676"/>
                </a:solidFill>
              </a:defRPr>
            </a:lvl1pPr>
          </a:lstStyle>
          <a:p>
            <a:fld id="{B6F15528-21DE-4FAA-801E-634DDDAF4B2B}" type="slidenum">
              <a:rPr lang="it-IT" smtClean="0"/>
              <a:pPr/>
              <a:t>‹N›</a:t>
            </a:fld>
            <a:endParaRPr lang="it-IT" dirty="0"/>
          </a:p>
        </p:txBody>
      </p:sp>
      <p:sp>
        <p:nvSpPr>
          <p:cNvPr id="15" name="Holder 3"/>
          <p:cNvSpPr>
            <a:spLocks noGrp="1"/>
          </p:cNvSpPr>
          <p:nvPr>
            <p:ph type="body" idx="1"/>
          </p:nvPr>
        </p:nvSpPr>
        <p:spPr>
          <a:xfrm>
            <a:off x="914400" y="2109829"/>
            <a:ext cx="10363200" cy="245901"/>
          </a:xfrm>
        </p:spPr>
        <p:txBody>
          <a:bodyPr lIns="0" tIns="0" rIns="0" bIns="0"/>
          <a:lstStyle>
            <a:lvl1pPr algn="just">
              <a:defRPr sz="1598" b="0" i="0">
                <a:solidFill>
                  <a:schemeClr val="tx1"/>
                </a:solidFill>
              </a:defRPr>
            </a:lvl1pPr>
          </a:lstStyle>
          <a:p>
            <a:endParaRPr dirty="0"/>
          </a:p>
        </p:txBody>
      </p:sp>
      <p:sp>
        <p:nvSpPr>
          <p:cNvPr id="16" name="Segnaposto testo 10"/>
          <p:cNvSpPr>
            <a:spLocks noGrp="1"/>
          </p:cNvSpPr>
          <p:nvPr>
            <p:ph type="body" sz="quarter" idx="11" hasCustomPrompt="1"/>
          </p:nvPr>
        </p:nvSpPr>
        <p:spPr>
          <a:xfrm>
            <a:off x="914400" y="6168818"/>
            <a:ext cx="5384800" cy="225424"/>
          </a:xfrm>
        </p:spPr>
        <p:txBody>
          <a:bodyPr vert="horz"/>
          <a:lstStyle>
            <a:lvl1pPr>
              <a:defRPr sz="1465" b="1">
                <a:solidFill>
                  <a:srgbClr val="103676"/>
                </a:solidFill>
              </a:defRPr>
            </a:lvl1pPr>
            <a:lvl2pPr>
              <a:defRPr sz="1465">
                <a:solidFill>
                  <a:srgbClr val="103676"/>
                </a:solidFill>
              </a:defRPr>
            </a:lvl2pPr>
            <a:lvl3pPr>
              <a:defRPr sz="1465">
                <a:solidFill>
                  <a:srgbClr val="103676"/>
                </a:solidFill>
              </a:defRPr>
            </a:lvl3pPr>
            <a:lvl4pPr>
              <a:defRPr sz="1465">
                <a:solidFill>
                  <a:srgbClr val="103676"/>
                </a:solidFill>
              </a:defRPr>
            </a:lvl4pPr>
            <a:lvl5pPr>
              <a:defRPr sz="1465">
                <a:solidFill>
                  <a:srgbClr val="103676"/>
                </a:solidFill>
              </a:defRPr>
            </a:lvl5pPr>
          </a:lstStyle>
          <a:p>
            <a:pPr lvl="0"/>
            <a:r>
              <a:rPr lang="it-IT" dirty="0"/>
              <a:t>Fare clic per modificare gli stili del testo dello schema </a:t>
            </a:r>
          </a:p>
        </p:txBody>
      </p:sp>
      <p:sp>
        <p:nvSpPr>
          <p:cNvPr id="17" name="Titolo 16"/>
          <p:cNvSpPr>
            <a:spLocks noGrp="1"/>
          </p:cNvSpPr>
          <p:nvPr>
            <p:ph type="title"/>
          </p:nvPr>
        </p:nvSpPr>
        <p:spPr/>
        <p:txBody>
          <a:bodyPr vert="horz"/>
          <a:lstStyle/>
          <a:p>
            <a:r>
              <a:rPr lang="it-IT"/>
              <a:t>Fare clic per modificare stile</a:t>
            </a:r>
          </a:p>
        </p:txBody>
      </p:sp>
      <p:sp>
        <p:nvSpPr>
          <p:cNvPr id="6" name="bg object 16"/>
          <p:cNvSpPr/>
          <p:nvPr userDrawn="1"/>
        </p:nvSpPr>
        <p:spPr>
          <a:xfrm>
            <a:off x="555803" y="1119502"/>
            <a:ext cx="228600"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endParaRPr sz="2397"/>
          </a:p>
        </p:txBody>
      </p:sp>
    </p:spTree>
    <p:extLst>
      <p:ext uri="{BB962C8B-B14F-4D97-AF65-F5344CB8AC3E}">
        <p14:creationId xmlns:p14="http://schemas.microsoft.com/office/powerpoint/2010/main" val="35161733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vert="horz"/>
          <a:lstStyle/>
          <a:p>
            <a:r>
              <a:rPr lang="it-IT"/>
              <a:t>Fare clic per modificare stile</a:t>
            </a:r>
          </a:p>
        </p:txBody>
      </p:sp>
      <p:sp>
        <p:nvSpPr>
          <p:cNvPr id="3" name="Segnaposto numero diapositiva 2"/>
          <p:cNvSpPr>
            <a:spLocks noGrp="1"/>
          </p:cNvSpPr>
          <p:nvPr>
            <p:ph type="sldNum" sz="quarter" idx="10"/>
          </p:nvPr>
        </p:nvSpPr>
        <p:spPr/>
        <p:txBody>
          <a:bodyPr/>
          <a:lstStyle/>
          <a:p>
            <a:fld id="{B6F15528-21DE-4FAA-801E-634DDDAF4B2B}" type="slidenum">
              <a:rPr lang="it-IT" smtClean="0"/>
              <a:pPr/>
              <a:t>‹N›</a:t>
            </a:fld>
            <a:endParaRPr lang="it-IT" dirty="0"/>
          </a:p>
        </p:txBody>
      </p:sp>
      <p:sp>
        <p:nvSpPr>
          <p:cNvPr id="7" name="Holder 2"/>
          <p:cNvSpPr txBox="1">
            <a:spLocks/>
          </p:cNvSpPr>
          <p:nvPr userDrawn="1"/>
        </p:nvSpPr>
        <p:spPr>
          <a:xfrm>
            <a:off x="909749" y="2104199"/>
            <a:ext cx="10327348" cy="430439"/>
          </a:xfrm>
          <a:prstGeom prst="rect">
            <a:avLst/>
          </a:prstGeom>
        </p:spPr>
        <p:txBody>
          <a:bodyPr wrap="square" lIns="0" tIns="0" rIns="0" bIns="0">
            <a:spAutoFit/>
          </a:bodyPr>
          <a:lstStyle>
            <a:lvl1pPr>
              <a:defRPr sz="2100" b="1" i="0">
                <a:solidFill>
                  <a:srgbClr val="11498A"/>
                </a:solidFill>
                <a:latin typeface="Calibri"/>
                <a:ea typeface="+mj-ea"/>
                <a:cs typeface="Calibri"/>
              </a:defRPr>
            </a:lvl1pPr>
          </a:lstStyle>
          <a:p>
            <a:endParaRPr lang="it-IT" sz="2797" dirty="0"/>
          </a:p>
        </p:txBody>
      </p:sp>
      <p:sp>
        <p:nvSpPr>
          <p:cNvPr id="8" name="Segnaposto testo 10"/>
          <p:cNvSpPr>
            <a:spLocks noGrp="1"/>
          </p:cNvSpPr>
          <p:nvPr>
            <p:ph type="body" sz="quarter" idx="11" hasCustomPrompt="1"/>
          </p:nvPr>
        </p:nvSpPr>
        <p:spPr>
          <a:xfrm>
            <a:off x="914400" y="6168818"/>
            <a:ext cx="5384800" cy="225424"/>
          </a:xfrm>
        </p:spPr>
        <p:txBody>
          <a:bodyPr vert="horz"/>
          <a:lstStyle>
            <a:lvl1pPr>
              <a:defRPr sz="1465" b="1">
                <a:solidFill>
                  <a:srgbClr val="103676"/>
                </a:solidFill>
              </a:defRPr>
            </a:lvl1pPr>
            <a:lvl2pPr>
              <a:defRPr sz="1465">
                <a:solidFill>
                  <a:srgbClr val="103676"/>
                </a:solidFill>
              </a:defRPr>
            </a:lvl2pPr>
            <a:lvl3pPr>
              <a:defRPr sz="1465">
                <a:solidFill>
                  <a:srgbClr val="103676"/>
                </a:solidFill>
              </a:defRPr>
            </a:lvl3pPr>
            <a:lvl4pPr>
              <a:defRPr sz="1465">
                <a:solidFill>
                  <a:srgbClr val="103676"/>
                </a:solidFill>
              </a:defRPr>
            </a:lvl4pPr>
            <a:lvl5pPr>
              <a:defRPr sz="1465">
                <a:solidFill>
                  <a:srgbClr val="103676"/>
                </a:solidFill>
              </a:defRPr>
            </a:lvl5pPr>
          </a:lstStyle>
          <a:p>
            <a:pPr lvl="0"/>
            <a:r>
              <a:rPr lang="it-IT" dirty="0"/>
              <a:t>Fare clic per modificare gli stili del testo dello schema </a:t>
            </a:r>
          </a:p>
        </p:txBody>
      </p:sp>
      <p:sp>
        <p:nvSpPr>
          <p:cNvPr id="9" name="Holder 3"/>
          <p:cNvSpPr>
            <a:spLocks noGrp="1"/>
          </p:cNvSpPr>
          <p:nvPr>
            <p:ph type="body" idx="1"/>
          </p:nvPr>
        </p:nvSpPr>
        <p:spPr>
          <a:xfrm>
            <a:off x="914400" y="2109829"/>
            <a:ext cx="10363200" cy="245901"/>
          </a:xfrm>
        </p:spPr>
        <p:txBody>
          <a:bodyPr lIns="0" tIns="0" rIns="0" bIns="0"/>
          <a:lstStyle>
            <a:lvl1pPr algn="just">
              <a:defRPr sz="1598" b="0" i="0">
                <a:solidFill>
                  <a:schemeClr val="tx1"/>
                </a:solidFill>
              </a:defRPr>
            </a:lvl1pPr>
          </a:lstStyle>
          <a:p>
            <a:endParaRPr dirty="0"/>
          </a:p>
        </p:txBody>
      </p:sp>
    </p:spTree>
    <p:extLst>
      <p:ext uri="{BB962C8B-B14F-4D97-AF65-F5344CB8AC3E}">
        <p14:creationId xmlns:p14="http://schemas.microsoft.com/office/powerpoint/2010/main" val="3260970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Layout personalizzato">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fld id="{B6F15528-21DE-4FAA-801E-634DDDAF4B2B}" type="slidenum">
              <a:rPr lang="it-IT" smtClean="0"/>
              <a:pPr/>
              <a:t>‹N›</a:t>
            </a:fld>
            <a:endParaRPr lang="it-IT" dirty="0"/>
          </a:p>
        </p:txBody>
      </p:sp>
      <p:sp>
        <p:nvSpPr>
          <p:cNvPr id="4" name="Holder 3"/>
          <p:cNvSpPr>
            <a:spLocks noGrp="1"/>
          </p:cNvSpPr>
          <p:nvPr>
            <p:ph type="body" idx="1"/>
          </p:nvPr>
        </p:nvSpPr>
        <p:spPr>
          <a:xfrm>
            <a:off x="914400" y="1014747"/>
            <a:ext cx="10363200" cy="245901"/>
          </a:xfrm>
        </p:spPr>
        <p:txBody>
          <a:bodyPr lIns="0" tIns="0" rIns="0" bIns="0"/>
          <a:lstStyle>
            <a:lvl1pPr algn="just">
              <a:defRPr sz="1598" b="0" i="0">
                <a:solidFill>
                  <a:schemeClr val="tx1"/>
                </a:solidFill>
              </a:defRPr>
            </a:lvl1pPr>
          </a:lstStyle>
          <a:p>
            <a:endParaRPr dirty="0"/>
          </a:p>
        </p:txBody>
      </p:sp>
      <p:sp>
        <p:nvSpPr>
          <p:cNvPr id="5" name="Segnaposto testo 10"/>
          <p:cNvSpPr>
            <a:spLocks noGrp="1"/>
          </p:cNvSpPr>
          <p:nvPr>
            <p:ph type="body" sz="quarter" idx="11" hasCustomPrompt="1"/>
          </p:nvPr>
        </p:nvSpPr>
        <p:spPr>
          <a:xfrm>
            <a:off x="914400" y="6168818"/>
            <a:ext cx="5384800" cy="225424"/>
          </a:xfrm>
        </p:spPr>
        <p:txBody>
          <a:bodyPr vert="horz"/>
          <a:lstStyle>
            <a:lvl1pPr>
              <a:defRPr sz="1465" b="1">
                <a:solidFill>
                  <a:srgbClr val="103676"/>
                </a:solidFill>
              </a:defRPr>
            </a:lvl1pPr>
            <a:lvl2pPr>
              <a:defRPr sz="1465">
                <a:solidFill>
                  <a:srgbClr val="103676"/>
                </a:solidFill>
              </a:defRPr>
            </a:lvl2pPr>
            <a:lvl3pPr>
              <a:defRPr sz="1465">
                <a:solidFill>
                  <a:srgbClr val="103676"/>
                </a:solidFill>
              </a:defRPr>
            </a:lvl3pPr>
            <a:lvl4pPr>
              <a:defRPr sz="1465">
                <a:solidFill>
                  <a:srgbClr val="103676"/>
                </a:solidFill>
              </a:defRPr>
            </a:lvl4pPr>
            <a:lvl5pPr>
              <a:defRPr sz="1465">
                <a:solidFill>
                  <a:srgbClr val="103676"/>
                </a:solidFill>
              </a:defRPr>
            </a:lvl5pPr>
          </a:lstStyle>
          <a:p>
            <a:pPr lvl="0"/>
            <a:r>
              <a:rPr lang="it-IT" dirty="0"/>
              <a:t>Fare clic per modificare gli stili del testo dello schema </a:t>
            </a:r>
          </a:p>
        </p:txBody>
      </p:sp>
    </p:spTree>
    <p:extLst>
      <p:ext uri="{BB962C8B-B14F-4D97-AF65-F5344CB8AC3E}">
        <p14:creationId xmlns:p14="http://schemas.microsoft.com/office/powerpoint/2010/main" val="1489694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932326" y="976703"/>
            <a:ext cx="10327348" cy="430439"/>
          </a:xfrm>
        </p:spPr>
        <p:txBody>
          <a:bodyPr lIns="0" tIns="0" rIns="0" bIns="0"/>
          <a:lstStyle>
            <a:lvl1pPr>
              <a:defRPr sz="2797" b="1" i="0">
                <a:solidFill>
                  <a:srgbClr val="11498A"/>
                </a:solidFill>
                <a:latin typeface="Calibri"/>
                <a:cs typeface="Calibri"/>
              </a:defRPr>
            </a:lvl1pPr>
          </a:lstStyle>
          <a:p>
            <a:endParaRPr dirty="0"/>
          </a:p>
        </p:txBody>
      </p:sp>
      <p:sp>
        <p:nvSpPr>
          <p:cNvPr id="4" name="Holder 4"/>
          <p:cNvSpPr>
            <a:spLocks noGrp="1"/>
          </p:cNvSpPr>
          <p:nvPr>
            <p:ph sz="half" idx="3"/>
          </p:nvPr>
        </p:nvSpPr>
        <p:spPr>
          <a:xfrm>
            <a:off x="7315200" y="2109829"/>
            <a:ext cx="5384800" cy="276999"/>
          </a:xfrm>
          <a:prstGeom prst="rect">
            <a:avLst/>
          </a:prstGeom>
        </p:spPr>
        <p:txBody>
          <a:bodyPr wrap="square" lIns="0" tIns="0" rIns="0" bIns="0">
            <a:spAutoFit/>
          </a:bodyPr>
          <a:lstStyle>
            <a:lvl1pPr>
              <a:defRPr/>
            </a:lvl1pPr>
          </a:lstStyle>
          <a:p>
            <a:endParaRPr dirty="0"/>
          </a:p>
        </p:txBody>
      </p:sp>
      <p:sp>
        <p:nvSpPr>
          <p:cNvPr id="7" name="Holder 7"/>
          <p:cNvSpPr>
            <a:spLocks noGrp="1"/>
          </p:cNvSpPr>
          <p:nvPr>
            <p:ph type="sldNum" sz="quarter" idx="7"/>
          </p:nvPr>
        </p:nvSpPr>
        <p:spPr>
          <a:xfrm>
            <a:off x="11480800" y="6168818"/>
            <a:ext cx="467360" cy="286904"/>
          </a:xfrm>
          <a:prstGeom prst="rect">
            <a:avLst/>
          </a:prstGeom>
        </p:spPr>
        <p:txBody>
          <a:bodyPr lIns="0" tIns="0" rIns="0" bIns="0"/>
          <a:lstStyle>
            <a:lvl1pPr algn="ctr">
              <a:defRPr sz="1731">
                <a:solidFill>
                  <a:srgbClr val="103676"/>
                </a:solidFill>
              </a:defRPr>
            </a:lvl1pPr>
          </a:lstStyle>
          <a:p>
            <a:fld id="{B6F15528-21DE-4FAA-801E-634DDDAF4B2B}" type="slidenum">
              <a:rPr lang="it-IT" smtClean="0"/>
              <a:pPr/>
              <a:t>‹N›</a:t>
            </a:fld>
            <a:endParaRPr lang="it-IT" dirty="0"/>
          </a:p>
        </p:txBody>
      </p:sp>
      <p:sp>
        <p:nvSpPr>
          <p:cNvPr id="11" name="Holder 2"/>
          <p:cNvSpPr txBox="1">
            <a:spLocks/>
          </p:cNvSpPr>
          <p:nvPr userDrawn="1"/>
        </p:nvSpPr>
        <p:spPr>
          <a:xfrm>
            <a:off x="909749" y="2104199"/>
            <a:ext cx="10327348" cy="430439"/>
          </a:xfrm>
          <a:prstGeom prst="rect">
            <a:avLst/>
          </a:prstGeom>
        </p:spPr>
        <p:txBody>
          <a:bodyPr wrap="square" lIns="0" tIns="0" rIns="0" bIns="0">
            <a:spAutoFit/>
          </a:bodyPr>
          <a:lstStyle>
            <a:lvl1pPr>
              <a:defRPr sz="2100" b="1" i="0">
                <a:solidFill>
                  <a:srgbClr val="11498A"/>
                </a:solidFill>
                <a:latin typeface="Calibri"/>
                <a:ea typeface="+mj-ea"/>
                <a:cs typeface="Calibri"/>
              </a:defRPr>
            </a:lvl1pPr>
          </a:lstStyle>
          <a:p>
            <a:endParaRPr lang="it-IT" sz="2797" dirty="0"/>
          </a:p>
        </p:txBody>
      </p:sp>
      <p:sp>
        <p:nvSpPr>
          <p:cNvPr id="12" name="Holder 2"/>
          <p:cNvSpPr txBox="1">
            <a:spLocks/>
          </p:cNvSpPr>
          <p:nvPr userDrawn="1"/>
        </p:nvSpPr>
        <p:spPr>
          <a:xfrm>
            <a:off x="932327" y="2104200"/>
            <a:ext cx="5163675" cy="430439"/>
          </a:xfrm>
          <a:prstGeom prst="rect">
            <a:avLst/>
          </a:prstGeom>
        </p:spPr>
        <p:txBody>
          <a:bodyPr wrap="square" lIns="0" tIns="0" rIns="0" bIns="0">
            <a:spAutoFit/>
          </a:bodyPr>
          <a:lstStyle>
            <a:lvl1pPr>
              <a:defRPr sz="2100" b="1" i="0">
                <a:solidFill>
                  <a:srgbClr val="11498A"/>
                </a:solidFill>
                <a:latin typeface="Calibri"/>
                <a:ea typeface="+mj-ea"/>
                <a:cs typeface="Calibri"/>
              </a:defRPr>
            </a:lvl1pPr>
          </a:lstStyle>
          <a:p>
            <a:endParaRPr lang="it-IT" sz="2797" dirty="0"/>
          </a:p>
        </p:txBody>
      </p:sp>
      <p:sp>
        <p:nvSpPr>
          <p:cNvPr id="16" name="Holder 3"/>
          <p:cNvSpPr>
            <a:spLocks noGrp="1"/>
          </p:cNvSpPr>
          <p:nvPr>
            <p:ph type="body" idx="1"/>
          </p:nvPr>
        </p:nvSpPr>
        <p:spPr>
          <a:xfrm>
            <a:off x="914401" y="2109828"/>
            <a:ext cx="6092396" cy="245918"/>
          </a:xfrm>
        </p:spPr>
        <p:txBody>
          <a:bodyPr lIns="0" tIns="0" rIns="0" bIns="0"/>
          <a:lstStyle>
            <a:lvl1pPr algn="just">
              <a:defRPr sz="1598" b="0" i="0">
                <a:solidFill>
                  <a:schemeClr val="tx1"/>
                </a:solidFill>
              </a:defRPr>
            </a:lvl1pPr>
          </a:lstStyle>
          <a:p>
            <a:endParaRPr dirty="0"/>
          </a:p>
        </p:txBody>
      </p:sp>
      <p:sp>
        <p:nvSpPr>
          <p:cNvPr id="18" name="Segnaposto testo 10"/>
          <p:cNvSpPr>
            <a:spLocks noGrp="1"/>
          </p:cNvSpPr>
          <p:nvPr>
            <p:ph type="body" sz="quarter" idx="11" hasCustomPrompt="1"/>
          </p:nvPr>
        </p:nvSpPr>
        <p:spPr>
          <a:xfrm>
            <a:off x="914400" y="6168818"/>
            <a:ext cx="5384800" cy="225424"/>
          </a:xfrm>
        </p:spPr>
        <p:txBody>
          <a:bodyPr vert="horz"/>
          <a:lstStyle>
            <a:lvl1pPr>
              <a:defRPr sz="1465" b="1">
                <a:solidFill>
                  <a:srgbClr val="103676"/>
                </a:solidFill>
              </a:defRPr>
            </a:lvl1pPr>
            <a:lvl2pPr>
              <a:defRPr sz="1465">
                <a:solidFill>
                  <a:srgbClr val="103676"/>
                </a:solidFill>
              </a:defRPr>
            </a:lvl2pPr>
            <a:lvl3pPr>
              <a:defRPr sz="1465">
                <a:solidFill>
                  <a:srgbClr val="103676"/>
                </a:solidFill>
              </a:defRPr>
            </a:lvl3pPr>
            <a:lvl4pPr>
              <a:defRPr sz="1465">
                <a:solidFill>
                  <a:srgbClr val="103676"/>
                </a:solidFill>
              </a:defRPr>
            </a:lvl4pPr>
            <a:lvl5pPr>
              <a:defRPr sz="1465">
                <a:solidFill>
                  <a:srgbClr val="103676"/>
                </a:solidFill>
              </a:defRPr>
            </a:lvl5pPr>
          </a:lstStyle>
          <a:p>
            <a:pPr lvl="0"/>
            <a:r>
              <a:rPr lang="it-IT" dirty="0"/>
              <a:t>Fare clic per modificare gli stili del testo dello schema </a:t>
            </a:r>
          </a:p>
        </p:txBody>
      </p:sp>
      <p:sp>
        <p:nvSpPr>
          <p:cNvPr id="9" name="bg object 16"/>
          <p:cNvSpPr/>
          <p:nvPr userDrawn="1"/>
        </p:nvSpPr>
        <p:spPr>
          <a:xfrm>
            <a:off x="555803" y="1119502"/>
            <a:ext cx="228600"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endParaRPr sz="2397"/>
          </a:p>
        </p:txBody>
      </p:sp>
    </p:spTree>
    <p:extLst>
      <p:ext uri="{BB962C8B-B14F-4D97-AF65-F5344CB8AC3E}">
        <p14:creationId xmlns:p14="http://schemas.microsoft.com/office/powerpoint/2010/main" val="41183761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Layout personalizzato">
    <p:spTree>
      <p:nvGrpSpPr>
        <p:cNvPr id="1" name=""/>
        <p:cNvGrpSpPr/>
        <p:nvPr/>
      </p:nvGrpSpPr>
      <p:grpSpPr>
        <a:xfrm>
          <a:off x="0" y="0"/>
          <a:ext cx="0" cy="0"/>
          <a:chOff x="0" y="0"/>
          <a:chExt cx="0" cy="0"/>
        </a:xfrm>
      </p:grpSpPr>
      <p:sp>
        <p:nvSpPr>
          <p:cNvPr id="2" name="Titolo 1"/>
          <p:cNvSpPr>
            <a:spLocks noGrp="1"/>
          </p:cNvSpPr>
          <p:nvPr>
            <p:ph type="title"/>
          </p:nvPr>
        </p:nvSpPr>
        <p:spPr/>
        <p:txBody>
          <a:bodyPr vert="horz"/>
          <a:lstStyle/>
          <a:p>
            <a:r>
              <a:rPr lang="it-IT"/>
              <a:t>Fare clic per modificare stile</a:t>
            </a:r>
          </a:p>
        </p:txBody>
      </p:sp>
      <p:sp>
        <p:nvSpPr>
          <p:cNvPr id="3" name="Segnaposto numero diapositiva 2"/>
          <p:cNvSpPr>
            <a:spLocks noGrp="1"/>
          </p:cNvSpPr>
          <p:nvPr>
            <p:ph type="sldNum" sz="quarter" idx="10"/>
          </p:nvPr>
        </p:nvSpPr>
        <p:spPr/>
        <p:txBody>
          <a:bodyPr/>
          <a:lstStyle/>
          <a:p>
            <a:fld id="{B6F15528-21DE-4FAA-801E-634DDDAF4B2B}" type="slidenum">
              <a:rPr lang="it-IT" smtClean="0"/>
              <a:pPr/>
              <a:t>‹N›</a:t>
            </a:fld>
            <a:endParaRPr lang="it-IT" dirty="0"/>
          </a:p>
        </p:txBody>
      </p:sp>
      <p:sp>
        <p:nvSpPr>
          <p:cNvPr id="4" name="Holder 4"/>
          <p:cNvSpPr>
            <a:spLocks noGrp="1"/>
          </p:cNvSpPr>
          <p:nvPr>
            <p:ph sz="half" idx="3"/>
          </p:nvPr>
        </p:nvSpPr>
        <p:spPr>
          <a:xfrm>
            <a:off x="7315200" y="2109829"/>
            <a:ext cx="5384800" cy="276999"/>
          </a:xfrm>
          <a:prstGeom prst="rect">
            <a:avLst/>
          </a:prstGeom>
        </p:spPr>
        <p:txBody>
          <a:bodyPr wrap="square" lIns="0" tIns="0" rIns="0" bIns="0">
            <a:spAutoFit/>
          </a:bodyPr>
          <a:lstStyle>
            <a:lvl1pPr>
              <a:defRPr/>
            </a:lvl1pPr>
          </a:lstStyle>
          <a:p>
            <a:endParaRPr dirty="0"/>
          </a:p>
        </p:txBody>
      </p:sp>
      <p:sp>
        <p:nvSpPr>
          <p:cNvPr id="6" name="Segnaposto testo 10"/>
          <p:cNvSpPr>
            <a:spLocks noGrp="1"/>
          </p:cNvSpPr>
          <p:nvPr>
            <p:ph type="body" sz="quarter" idx="11" hasCustomPrompt="1"/>
          </p:nvPr>
        </p:nvSpPr>
        <p:spPr>
          <a:xfrm>
            <a:off x="914400" y="6168818"/>
            <a:ext cx="5384800" cy="225424"/>
          </a:xfrm>
        </p:spPr>
        <p:txBody>
          <a:bodyPr vert="horz"/>
          <a:lstStyle>
            <a:lvl1pPr>
              <a:defRPr sz="1465" b="1">
                <a:solidFill>
                  <a:srgbClr val="103676"/>
                </a:solidFill>
              </a:defRPr>
            </a:lvl1pPr>
            <a:lvl2pPr>
              <a:defRPr sz="1465">
                <a:solidFill>
                  <a:srgbClr val="103676"/>
                </a:solidFill>
              </a:defRPr>
            </a:lvl2pPr>
            <a:lvl3pPr>
              <a:defRPr sz="1465">
                <a:solidFill>
                  <a:srgbClr val="103676"/>
                </a:solidFill>
              </a:defRPr>
            </a:lvl3pPr>
            <a:lvl4pPr>
              <a:defRPr sz="1465">
                <a:solidFill>
                  <a:srgbClr val="103676"/>
                </a:solidFill>
              </a:defRPr>
            </a:lvl4pPr>
            <a:lvl5pPr>
              <a:defRPr sz="1465">
                <a:solidFill>
                  <a:srgbClr val="103676"/>
                </a:solidFill>
              </a:defRPr>
            </a:lvl5pPr>
          </a:lstStyle>
          <a:p>
            <a:pPr lvl="0"/>
            <a:r>
              <a:rPr lang="it-IT" dirty="0"/>
              <a:t>Fare clic per modificare gli stili del testo dello schema </a:t>
            </a:r>
          </a:p>
        </p:txBody>
      </p:sp>
      <p:sp>
        <p:nvSpPr>
          <p:cNvPr id="7" name="Holder 3"/>
          <p:cNvSpPr>
            <a:spLocks noGrp="1"/>
          </p:cNvSpPr>
          <p:nvPr>
            <p:ph type="body" idx="1"/>
          </p:nvPr>
        </p:nvSpPr>
        <p:spPr>
          <a:xfrm>
            <a:off x="914401" y="2109828"/>
            <a:ext cx="6092396" cy="245918"/>
          </a:xfrm>
        </p:spPr>
        <p:txBody>
          <a:bodyPr lIns="0" tIns="0" rIns="0" bIns="0"/>
          <a:lstStyle>
            <a:lvl1pPr algn="just">
              <a:defRPr sz="1598" b="0" i="0">
                <a:solidFill>
                  <a:schemeClr val="tx1"/>
                </a:solidFill>
              </a:defRPr>
            </a:lvl1pPr>
          </a:lstStyle>
          <a:p>
            <a:endParaRPr dirty="0"/>
          </a:p>
        </p:txBody>
      </p:sp>
    </p:spTree>
    <p:extLst>
      <p:ext uri="{BB962C8B-B14F-4D97-AF65-F5344CB8AC3E}">
        <p14:creationId xmlns:p14="http://schemas.microsoft.com/office/powerpoint/2010/main" val="24442798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932326" y="976703"/>
            <a:ext cx="10327348" cy="430439"/>
          </a:xfrm>
        </p:spPr>
        <p:txBody>
          <a:bodyPr lIns="0" tIns="0" rIns="0" bIns="0"/>
          <a:lstStyle>
            <a:lvl1pPr>
              <a:defRPr sz="2797" b="1" i="0">
                <a:solidFill>
                  <a:srgbClr val="11498A"/>
                </a:solidFill>
                <a:latin typeface="Calibri"/>
                <a:cs typeface="Calibri"/>
              </a:defRPr>
            </a:lvl1pPr>
          </a:lstStyle>
          <a:p>
            <a:endParaRPr dirty="0"/>
          </a:p>
        </p:txBody>
      </p:sp>
      <p:sp>
        <p:nvSpPr>
          <p:cNvPr id="4" name="Holder 4"/>
          <p:cNvSpPr>
            <a:spLocks noGrp="1"/>
          </p:cNvSpPr>
          <p:nvPr>
            <p:ph sz="half" idx="3"/>
          </p:nvPr>
        </p:nvSpPr>
        <p:spPr>
          <a:xfrm>
            <a:off x="4064000" y="2109828"/>
            <a:ext cx="8128000" cy="276999"/>
          </a:xfrm>
          <a:prstGeom prst="rect">
            <a:avLst/>
          </a:prstGeom>
        </p:spPr>
        <p:txBody>
          <a:bodyPr wrap="square" lIns="0" tIns="0" rIns="0" bIns="0">
            <a:spAutoFit/>
          </a:bodyPr>
          <a:lstStyle>
            <a:lvl1pPr>
              <a:defRPr/>
            </a:lvl1pPr>
          </a:lstStyle>
          <a:p>
            <a:endParaRPr dirty="0"/>
          </a:p>
        </p:txBody>
      </p:sp>
      <p:sp>
        <p:nvSpPr>
          <p:cNvPr id="7" name="Holder 7"/>
          <p:cNvSpPr>
            <a:spLocks noGrp="1"/>
          </p:cNvSpPr>
          <p:nvPr>
            <p:ph type="sldNum" sz="quarter" idx="7"/>
          </p:nvPr>
        </p:nvSpPr>
        <p:spPr>
          <a:xfrm>
            <a:off x="11480800" y="6168818"/>
            <a:ext cx="467360" cy="286904"/>
          </a:xfrm>
          <a:prstGeom prst="rect">
            <a:avLst/>
          </a:prstGeom>
        </p:spPr>
        <p:txBody>
          <a:bodyPr lIns="0" tIns="0" rIns="0" bIns="0"/>
          <a:lstStyle>
            <a:lvl1pPr algn="ctr">
              <a:defRPr sz="1731">
                <a:solidFill>
                  <a:srgbClr val="103676"/>
                </a:solidFill>
              </a:defRPr>
            </a:lvl1pPr>
          </a:lstStyle>
          <a:p>
            <a:fld id="{B6F15528-21DE-4FAA-801E-634DDDAF4B2B}" type="slidenum">
              <a:rPr lang="it-IT" smtClean="0"/>
              <a:pPr/>
              <a:t>‹N›</a:t>
            </a:fld>
            <a:endParaRPr lang="it-IT" dirty="0"/>
          </a:p>
        </p:txBody>
      </p:sp>
      <p:sp>
        <p:nvSpPr>
          <p:cNvPr id="16" name="Holder 3"/>
          <p:cNvSpPr>
            <a:spLocks noGrp="1"/>
          </p:cNvSpPr>
          <p:nvPr>
            <p:ph type="body" idx="1"/>
          </p:nvPr>
        </p:nvSpPr>
        <p:spPr>
          <a:xfrm>
            <a:off x="914401" y="2718678"/>
            <a:ext cx="2641599" cy="327890"/>
          </a:xfrm>
        </p:spPr>
        <p:txBody>
          <a:bodyPr lIns="0" tIns="0" rIns="0" bIns="0"/>
          <a:lstStyle>
            <a:lvl1pPr algn="l">
              <a:defRPr sz="2131" b="1" i="0">
                <a:solidFill>
                  <a:schemeClr val="tx1">
                    <a:lumMod val="50000"/>
                    <a:lumOff val="50000"/>
                  </a:schemeClr>
                </a:solidFill>
              </a:defRPr>
            </a:lvl1pPr>
          </a:lstStyle>
          <a:p>
            <a:endParaRPr dirty="0"/>
          </a:p>
        </p:txBody>
      </p:sp>
      <p:sp>
        <p:nvSpPr>
          <p:cNvPr id="13" name="Segnaposto testo 10"/>
          <p:cNvSpPr>
            <a:spLocks noGrp="1"/>
          </p:cNvSpPr>
          <p:nvPr>
            <p:ph type="body" sz="quarter" idx="11" hasCustomPrompt="1"/>
          </p:nvPr>
        </p:nvSpPr>
        <p:spPr>
          <a:xfrm>
            <a:off x="914400" y="6168818"/>
            <a:ext cx="5384800" cy="225424"/>
          </a:xfrm>
        </p:spPr>
        <p:txBody>
          <a:bodyPr vert="horz"/>
          <a:lstStyle>
            <a:lvl1pPr>
              <a:defRPr sz="1465" b="1">
                <a:solidFill>
                  <a:srgbClr val="103676"/>
                </a:solidFill>
              </a:defRPr>
            </a:lvl1pPr>
            <a:lvl2pPr>
              <a:defRPr sz="1465">
                <a:solidFill>
                  <a:srgbClr val="103676"/>
                </a:solidFill>
              </a:defRPr>
            </a:lvl2pPr>
            <a:lvl3pPr>
              <a:defRPr sz="1465">
                <a:solidFill>
                  <a:srgbClr val="103676"/>
                </a:solidFill>
              </a:defRPr>
            </a:lvl3pPr>
            <a:lvl4pPr>
              <a:defRPr sz="1465">
                <a:solidFill>
                  <a:srgbClr val="103676"/>
                </a:solidFill>
              </a:defRPr>
            </a:lvl4pPr>
            <a:lvl5pPr>
              <a:defRPr sz="1465">
                <a:solidFill>
                  <a:srgbClr val="103676"/>
                </a:solidFill>
              </a:defRPr>
            </a:lvl5pPr>
          </a:lstStyle>
          <a:p>
            <a:pPr lvl="0"/>
            <a:r>
              <a:rPr lang="it-IT" dirty="0"/>
              <a:t>Fare clic per modificare gli stili del testo dello schema </a:t>
            </a:r>
          </a:p>
        </p:txBody>
      </p:sp>
      <p:sp>
        <p:nvSpPr>
          <p:cNvPr id="8" name="bg object 16"/>
          <p:cNvSpPr/>
          <p:nvPr userDrawn="1"/>
        </p:nvSpPr>
        <p:spPr>
          <a:xfrm>
            <a:off x="555803" y="1119502"/>
            <a:ext cx="228600"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endParaRPr sz="2397"/>
          </a:p>
        </p:txBody>
      </p:sp>
    </p:spTree>
    <p:extLst>
      <p:ext uri="{BB962C8B-B14F-4D97-AF65-F5344CB8AC3E}">
        <p14:creationId xmlns:p14="http://schemas.microsoft.com/office/powerpoint/2010/main" val="492644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0108CD-0967-4AC3-F962-90DB91C94C0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EA6E1A9-A46D-AC75-1962-070F8DC1A63A}"/>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3BE614D-4A5E-F9DF-F514-BF53E6D8D98A}"/>
              </a:ext>
            </a:extLst>
          </p:cNvPr>
          <p:cNvSpPr>
            <a:spLocks noGrp="1"/>
          </p:cNvSpPr>
          <p:nvPr>
            <p:ph type="dt" sz="half" idx="10"/>
          </p:nvPr>
        </p:nvSpPr>
        <p:spPr/>
        <p:txBody>
          <a:bodyPr/>
          <a:lstStyle/>
          <a:p>
            <a:fld id="{B761F452-6BAB-4EA0-BCCE-0C67D0765AF9}" type="datetimeFigureOut">
              <a:rPr lang="it-IT" smtClean="0"/>
              <a:t>22/06/2026</a:t>
            </a:fld>
            <a:endParaRPr lang="it-IT"/>
          </a:p>
        </p:txBody>
      </p:sp>
      <p:sp>
        <p:nvSpPr>
          <p:cNvPr id="5" name="Segnaposto piè di pagina 4">
            <a:extLst>
              <a:ext uri="{FF2B5EF4-FFF2-40B4-BE49-F238E27FC236}">
                <a16:creationId xmlns:a16="http://schemas.microsoft.com/office/drawing/2014/main" id="{6D5D0454-D089-4E6D-DC47-6F4FDD77662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1490886-68ED-B97C-3BB6-0D70BAEF7C5A}"/>
              </a:ext>
            </a:extLst>
          </p:cNvPr>
          <p:cNvSpPr>
            <a:spLocks noGrp="1"/>
          </p:cNvSpPr>
          <p:nvPr>
            <p:ph type="sldNum" sz="quarter" idx="12"/>
          </p:nvPr>
        </p:nvSpPr>
        <p:spPr/>
        <p:txBody>
          <a:bodyPr/>
          <a:lstStyle/>
          <a:p>
            <a:fld id="{AB370C98-C0BC-4800-BEA7-AD19B6344EF2}" type="slidenum">
              <a:rPr lang="it-IT" smtClean="0"/>
              <a:t>‹N›</a:t>
            </a:fld>
            <a:endParaRPr lang="it-IT"/>
          </a:p>
        </p:txBody>
      </p:sp>
    </p:spTree>
    <p:extLst>
      <p:ext uri="{BB962C8B-B14F-4D97-AF65-F5344CB8AC3E}">
        <p14:creationId xmlns:p14="http://schemas.microsoft.com/office/powerpoint/2010/main" val="38237276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Layout personalizzato">
    <p:spTree>
      <p:nvGrpSpPr>
        <p:cNvPr id="1" name=""/>
        <p:cNvGrpSpPr/>
        <p:nvPr/>
      </p:nvGrpSpPr>
      <p:grpSpPr>
        <a:xfrm>
          <a:off x="0" y="0"/>
          <a:ext cx="0" cy="0"/>
          <a:chOff x="0" y="0"/>
          <a:chExt cx="0" cy="0"/>
        </a:xfrm>
      </p:grpSpPr>
      <p:sp>
        <p:nvSpPr>
          <p:cNvPr id="3" name="Segnaposto numero diapositiva 2"/>
          <p:cNvSpPr>
            <a:spLocks noGrp="1"/>
          </p:cNvSpPr>
          <p:nvPr>
            <p:ph type="sldNum" sz="quarter" idx="10"/>
          </p:nvPr>
        </p:nvSpPr>
        <p:spPr/>
        <p:txBody>
          <a:bodyPr/>
          <a:lstStyle/>
          <a:p>
            <a:fld id="{B6F15528-21DE-4FAA-801E-634DDDAF4B2B}" type="slidenum">
              <a:rPr lang="it-IT" smtClean="0"/>
              <a:pPr/>
              <a:t>‹N›</a:t>
            </a:fld>
            <a:endParaRPr lang="it-IT" dirty="0"/>
          </a:p>
        </p:txBody>
      </p:sp>
      <p:sp>
        <p:nvSpPr>
          <p:cNvPr id="4" name="Holder 4"/>
          <p:cNvSpPr>
            <a:spLocks noGrp="1"/>
          </p:cNvSpPr>
          <p:nvPr>
            <p:ph sz="half" idx="3"/>
          </p:nvPr>
        </p:nvSpPr>
        <p:spPr>
          <a:xfrm>
            <a:off x="4064000" y="2109828"/>
            <a:ext cx="8128000" cy="276999"/>
          </a:xfrm>
          <a:prstGeom prst="rect">
            <a:avLst/>
          </a:prstGeom>
        </p:spPr>
        <p:txBody>
          <a:bodyPr wrap="square" lIns="0" tIns="0" rIns="0" bIns="0">
            <a:spAutoFit/>
          </a:bodyPr>
          <a:lstStyle>
            <a:lvl1pPr>
              <a:defRPr/>
            </a:lvl1pPr>
          </a:lstStyle>
          <a:p>
            <a:endParaRPr dirty="0"/>
          </a:p>
        </p:txBody>
      </p:sp>
      <p:sp>
        <p:nvSpPr>
          <p:cNvPr id="5" name="Holder 3"/>
          <p:cNvSpPr>
            <a:spLocks noGrp="1"/>
          </p:cNvSpPr>
          <p:nvPr>
            <p:ph type="body" idx="1"/>
          </p:nvPr>
        </p:nvSpPr>
        <p:spPr>
          <a:xfrm>
            <a:off x="914401" y="2718678"/>
            <a:ext cx="2641599" cy="327890"/>
          </a:xfrm>
        </p:spPr>
        <p:txBody>
          <a:bodyPr lIns="0" tIns="0" rIns="0" bIns="0"/>
          <a:lstStyle>
            <a:lvl1pPr algn="l">
              <a:defRPr sz="2131" b="1" i="0">
                <a:solidFill>
                  <a:schemeClr val="tx1">
                    <a:lumMod val="50000"/>
                    <a:lumOff val="50000"/>
                  </a:schemeClr>
                </a:solidFill>
              </a:defRPr>
            </a:lvl1pPr>
          </a:lstStyle>
          <a:p>
            <a:endParaRPr dirty="0"/>
          </a:p>
        </p:txBody>
      </p:sp>
      <p:sp>
        <p:nvSpPr>
          <p:cNvPr id="6" name="Segnaposto testo 10"/>
          <p:cNvSpPr>
            <a:spLocks noGrp="1"/>
          </p:cNvSpPr>
          <p:nvPr>
            <p:ph type="body" sz="quarter" idx="11" hasCustomPrompt="1"/>
          </p:nvPr>
        </p:nvSpPr>
        <p:spPr>
          <a:xfrm>
            <a:off x="914400" y="6168818"/>
            <a:ext cx="5384800" cy="225424"/>
          </a:xfrm>
        </p:spPr>
        <p:txBody>
          <a:bodyPr vert="horz"/>
          <a:lstStyle>
            <a:lvl1pPr>
              <a:defRPr sz="1465" b="1">
                <a:solidFill>
                  <a:srgbClr val="103676"/>
                </a:solidFill>
              </a:defRPr>
            </a:lvl1pPr>
            <a:lvl2pPr>
              <a:defRPr sz="1465">
                <a:solidFill>
                  <a:srgbClr val="103676"/>
                </a:solidFill>
              </a:defRPr>
            </a:lvl2pPr>
            <a:lvl3pPr>
              <a:defRPr sz="1465">
                <a:solidFill>
                  <a:srgbClr val="103676"/>
                </a:solidFill>
              </a:defRPr>
            </a:lvl3pPr>
            <a:lvl4pPr>
              <a:defRPr sz="1465">
                <a:solidFill>
                  <a:srgbClr val="103676"/>
                </a:solidFill>
              </a:defRPr>
            </a:lvl4pPr>
            <a:lvl5pPr>
              <a:defRPr sz="1465">
                <a:solidFill>
                  <a:srgbClr val="103676"/>
                </a:solidFill>
              </a:defRPr>
            </a:lvl5pPr>
          </a:lstStyle>
          <a:p>
            <a:pPr lvl="0"/>
            <a:r>
              <a:rPr lang="it-IT" dirty="0"/>
              <a:t>Fare clic per modificare gli stili del testo dello schema </a:t>
            </a:r>
          </a:p>
        </p:txBody>
      </p:sp>
    </p:spTree>
    <p:extLst>
      <p:ext uri="{BB962C8B-B14F-4D97-AF65-F5344CB8AC3E}">
        <p14:creationId xmlns:p14="http://schemas.microsoft.com/office/powerpoint/2010/main" val="211425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F10F14-2679-30A9-AC9B-255FF55CF8D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E64EFB13-9C2E-590D-B341-C8DFE06A37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AC877A8-6D18-61F2-CD14-437263D220D4}"/>
              </a:ext>
            </a:extLst>
          </p:cNvPr>
          <p:cNvSpPr>
            <a:spLocks noGrp="1"/>
          </p:cNvSpPr>
          <p:nvPr>
            <p:ph type="dt" sz="half" idx="10"/>
          </p:nvPr>
        </p:nvSpPr>
        <p:spPr/>
        <p:txBody>
          <a:bodyPr/>
          <a:lstStyle/>
          <a:p>
            <a:fld id="{B761F452-6BAB-4EA0-BCCE-0C67D0765AF9}" type="datetimeFigureOut">
              <a:rPr lang="it-IT" smtClean="0"/>
              <a:t>22/06/2026</a:t>
            </a:fld>
            <a:endParaRPr lang="it-IT"/>
          </a:p>
        </p:txBody>
      </p:sp>
      <p:sp>
        <p:nvSpPr>
          <p:cNvPr id="5" name="Segnaposto piè di pagina 4">
            <a:extLst>
              <a:ext uri="{FF2B5EF4-FFF2-40B4-BE49-F238E27FC236}">
                <a16:creationId xmlns:a16="http://schemas.microsoft.com/office/drawing/2014/main" id="{80FF9B62-40CA-3F6E-8151-DFBBC8FEC39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0413A9-C1BD-583A-BE18-7363954F6701}"/>
              </a:ext>
            </a:extLst>
          </p:cNvPr>
          <p:cNvSpPr>
            <a:spLocks noGrp="1"/>
          </p:cNvSpPr>
          <p:nvPr>
            <p:ph type="sldNum" sz="quarter" idx="12"/>
          </p:nvPr>
        </p:nvSpPr>
        <p:spPr/>
        <p:txBody>
          <a:bodyPr/>
          <a:lstStyle/>
          <a:p>
            <a:fld id="{AB370C98-C0BC-4800-BEA7-AD19B6344EF2}" type="slidenum">
              <a:rPr lang="it-IT" smtClean="0"/>
              <a:t>‹N›</a:t>
            </a:fld>
            <a:endParaRPr lang="it-IT"/>
          </a:p>
        </p:txBody>
      </p:sp>
    </p:spTree>
    <p:extLst>
      <p:ext uri="{BB962C8B-B14F-4D97-AF65-F5344CB8AC3E}">
        <p14:creationId xmlns:p14="http://schemas.microsoft.com/office/powerpoint/2010/main" val="2973843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3924C6-6220-26DE-5906-A1FFB774878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EFABF14-BA2E-8EAD-9F0C-A9198F92092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88E0A20-2B86-AED1-2FCE-5C128BF0468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763493C-C4DC-AEDE-B6D0-9EEA0700CBCF}"/>
              </a:ext>
            </a:extLst>
          </p:cNvPr>
          <p:cNvSpPr>
            <a:spLocks noGrp="1"/>
          </p:cNvSpPr>
          <p:nvPr>
            <p:ph type="dt" sz="half" idx="10"/>
          </p:nvPr>
        </p:nvSpPr>
        <p:spPr/>
        <p:txBody>
          <a:bodyPr/>
          <a:lstStyle/>
          <a:p>
            <a:fld id="{B761F452-6BAB-4EA0-BCCE-0C67D0765AF9}" type="datetimeFigureOut">
              <a:rPr lang="it-IT" smtClean="0"/>
              <a:t>22/06/2026</a:t>
            </a:fld>
            <a:endParaRPr lang="it-IT"/>
          </a:p>
        </p:txBody>
      </p:sp>
      <p:sp>
        <p:nvSpPr>
          <p:cNvPr id="6" name="Segnaposto piè di pagina 5">
            <a:extLst>
              <a:ext uri="{FF2B5EF4-FFF2-40B4-BE49-F238E27FC236}">
                <a16:creationId xmlns:a16="http://schemas.microsoft.com/office/drawing/2014/main" id="{420D7751-24EC-AD09-18FE-BFF8329D701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7F8203E-DEA6-410D-FE4A-D2BB1694F583}"/>
              </a:ext>
            </a:extLst>
          </p:cNvPr>
          <p:cNvSpPr>
            <a:spLocks noGrp="1"/>
          </p:cNvSpPr>
          <p:nvPr>
            <p:ph type="sldNum" sz="quarter" idx="12"/>
          </p:nvPr>
        </p:nvSpPr>
        <p:spPr/>
        <p:txBody>
          <a:bodyPr/>
          <a:lstStyle/>
          <a:p>
            <a:fld id="{AB370C98-C0BC-4800-BEA7-AD19B6344EF2}" type="slidenum">
              <a:rPr lang="it-IT" smtClean="0"/>
              <a:t>‹N›</a:t>
            </a:fld>
            <a:endParaRPr lang="it-IT"/>
          </a:p>
        </p:txBody>
      </p:sp>
    </p:spTree>
    <p:extLst>
      <p:ext uri="{BB962C8B-B14F-4D97-AF65-F5344CB8AC3E}">
        <p14:creationId xmlns:p14="http://schemas.microsoft.com/office/powerpoint/2010/main" val="3012507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4A938C-1D44-2C09-8EAD-F0460257078A}"/>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9F381A6-5ED5-8420-8706-BFE830B056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2533033-0D68-C6DC-22F4-5B752112C5F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4313480-B13E-C4CD-B0F8-0766069B5A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6AC712A-1C92-E35B-6B3A-FA689F48B748}"/>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4C3354C-3851-D471-090C-5AB2C63E41FA}"/>
              </a:ext>
            </a:extLst>
          </p:cNvPr>
          <p:cNvSpPr>
            <a:spLocks noGrp="1"/>
          </p:cNvSpPr>
          <p:nvPr>
            <p:ph type="dt" sz="half" idx="10"/>
          </p:nvPr>
        </p:nvSpPr>
        <p:spPr/>
        <p:txBody>
          <a:bodyPr/>
          <a:lstStyle/>
          <a:p>
            <a:fld id="{B761F452-6BAB-4EA0-BCCE-0C67D0765AF9}" type="datetimeFigureOut">
              <a:rPr lang="it-IT" smtClean="0"/>
              <a:t>22/06/2026</a:t>
            </a:fld>
            <a:endParaRPr lang="it-IT"/>
          </a:p>
        </p:txBody>
      </p:sp>
      <p:sp>
        <p:nvSpPr>
          <p:cNvPr id="8" name="Segnaposto piè di pagina 7">
            <a:extLst>
              <a:ext uri="{FF2B5EF4-FFF2-40B4-BE49-F238E27FC236}">
                <a16:creationId xmlns:a16="http://schemas.microsoft.com/office/drawing/2014/main" id="{1824C0C7-02F8-0D55-B8DC-1B002C999F41}"/>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82A82B60-891F-A8EC-34CF-47708540175D}"/>
              </a:ext>
            </a:extLst>
          </p:cNvPr>
          <p:cNvSpPr>
            <a:spLocks noGrp="1"/>
          </p:cNvSpPr>
          <p:nvPr>
            <p:ph type="sldNum" sz="quarter" idx="12"/>
          </p:nvPr>
        </p:nvSpPr>
        <p:spPr/>
        <p:txBody>
          <a:bodyPr/>
          <a:lstStyle/>
          <a:p>
            <a:fld id="{AB370C98-C0BC-4800-BEA7-AD19B6344EF2}" type="slidenum">
              <a:rPr lang="it-IT" smtClean="0"/>
              <a:t>‹N›</a:t>
            </a:fld>
            <a:endParaRPr lang="it-IT"/>
          </a:p>
        </p:txBody>
      </p:sp>
    </p:spTree>
    <p:extLst>
      <p:ext uri="{BB962C8B-B14F-4D97-AF65-F5344CB8AC3E}">
        <p14:creationId xmlns:p14="http://schemas.microsoft.com/office/powerpoint/2010/main" val="2892276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1CC79B-271C-9FD7-9FCE-14888AA7CC6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0ED292A-3069-3D11-F9F5-7426442226CD}"/>
              </a:ext>
            </a:extLst>
          </p:cNvPr>
          <p:cNvSpPr>
            <a:spLocks noGrp="1"/>
          </p:cNvSpPr>
          <p:nvPr>
            <p:ph type="dt" sz="half" idx="10"/>
          </p:nvPr>
        </p:nvSpPr>
        <p:spPr/>
        <p:txBody>
          <a:bodyPr/>
          <a:lstStyle/>
          <a:p>
            <a:fld id="{B761F452-6BAB-4EA0-BCCE-0C67D0765AF9}" type="datetimeFigureOut">
              <a:rPr lang="it-IT" smtClean="0"/>
              <a:t>22/06/2026</a:t>
            </a:fld>
            <a:endParaRPr lang="it-IT"/>
          </a:p>
        </p:txBody>
      </p:sp>
      <p:sp>
        <p:nvSpPr>
          <p:cNvPr id="4" name="Segnaposto piè di pagina 3">
            <a:extLst>
              <a:ext uri="{FF2B5EF4-FFF2-40B4-BE49-F238E27FC236}">
                <a16:creationId xmlns:a16="http://schemas.microsoft.com/office/drawing/2014/main" id="{E03CB190-8F3F-D166-8FA6-29ED971A918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8720F67C-7ED8-6933-FE9A-549B3C5A1CF9}"/>
              </a:ext>
            </a:extLst>
          </p:cNvPr>
          <p:cNvSpPr>
            <a:spLocks noGrp="1"/>
          </p:cNvSpPr>
          <p:nvPr>
            <p:ph type="sldNum" sz="quarter" idx="12"/>
          </p:nvPr>
        </p:nvSpPr>
        <p:spPr/>
        <p:txBody>
          <a:bodyPr/>
          <a:lstStyle/>
          <a:p>
            <a:fld id="{AB370C98-C0BC-4800-BEA7-AD19B6344EF2}" type="slidenum">
              <a:rPr lang="it-IT" smtClean="0"/>
              <a:t>‹N›</a:t>
            </a:fld>
            <a:endParaRPr lang="it-IT"/>
          </a:p>
        </p:txBody>
      </p:sp>
    </p:spTree>
    <p:extLst>
      <p:ext uri="{BB962C8B-B14F-4D97-AF65-F5344CB8AC3E}">
        <p14:creationId xmlns:p14="http://schemas.microsoft.com/office/powerpoint/2010/main" val="1390044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C1C744D-ABB0-F9E7-C5E3-8BD5551F518D}"/>
              </a:ext>
            </a:extLst>
          </p:cNvPr>
          <p:cNvSpPr>
            <a:spLocks noGrp="1"/>
          </p:cNvSpPr>
          <p:nvPr>
            <p:ph type="dt" sz="half" idx="10"/>
          </p:nvPr>
        </p:nvSpPr>
        <p:spPr/>
        <p:txBody>
          <a:bodyPr/>
          <a:lstStyle/>
          <a:p>
            <a:fld id="{B761F452-6BAB-4EA0-BCCE-0C67D0765AF9}" type="datetimeFigureOut">
              <a:rPr lang="it-IT" smtClean="0"/>
              <a:t>22/06/2026</a:t>
            </a:fld>
            <a:endParaRPr lang="it-IT"/>
          </a:p>
        </p:txBody>
      </p:sp>
      <p:sp>
        <p:nvSpPr>
          <p:cNvPr id="3" name="Segnaposto piè di pagina 2">
            <a:extLst>
              <a:ext uri="{FF2B5EF4-FFF2-40B4-BE49-F238E27FC236}">
                <a16:creationId xmlns:a16="http://schemas.microsoft.com/office/drawing/2014/main" id="{6C377627-46A9-BE65-98F8-A8AC73D51D0F}"/>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9BB3FA2-749D-8E80-B106-A9E6A419185F}"/>
              </a:ext>
            </a:extLst>
          </p:cNvPr>
          <p:cNvSpPr>
            <a:spLocks noGrp="1"/>
          </p:cNvSpPr>
          <p:nvPr>
            <p:ph type="sldNum" sz="quarter" idx="12"/>
          </p:nvPr>
        </p:nvSpPr>
        <p:spPr/>
        <p:txBody>
          <a:bodyPr/>
          <a:lstStyle/>
          <a:p>
            <a:fld id="{AB370C98-C0BC-4800-BEA7-AD19B6344EF2}" type="slidenum">
              <a:rPr lang="it-IT" smtClean="0"/>
              <a:t>‹N›</a:t>
            </a:fld>
            <a:endParaRPr lang="it-IT"/>
          </a:p>
        </p:txBody>
      </p:sp>
    </p:spTree>
    <p:extLst>
      <p:ext uri="{BB962C8B-B14F-4D97-AF65-F5344CB8AC3E}">
        <p14:creationId xmlns:p14="http://schemas.microsoft.com/office/powerpoint/2010/main" val="3315771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60DC57D-CD97-DCC6-06C5-9D8342B4ABB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00254C3-BB8F-BAA0-0068-7183E507A4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98BE1D4A-ECF0-FE40-AC7C-ADF408FC75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D016DFF-CFD3-7DD1-A64C-5BBD373FE1E7}"/>
              </a:ext>
            </a:extLst>
          </p:cNvPr>
          <p:cNvSpPr>
            <a:spLocks noGrp="1"/>
          </p:cNvSpPr>
          <p:nvPr>
            <p:ph type="dt" sz="half" idx="10"/>
          </p:nvPr>
        </p:nvSpPr>
        <p:spPr/>
        <p:txBody>
          <a:bodyPr/>
          <a:lstStyle/>
          <a:p>
            <a:fld id="{B761F452-6BAB-4EA0-BCCE-0C67D0765AF9}" type="datetimeFigureOut">
              <a:rPr lang="it-IT" smtClean="0"/>
              <a:t>22/06/2026</a:t>
            </a:fld>
            <a:endParaRPr lang="it-IT"/>
          </a:p>
        </p:txBody>
      </p:sp>
      <p:sp>
        <p:nvSpPr>
          <p:cNvPr id="6" name="Segnaposto piè di pagina 5">
            <a:extLst>
              <a:ext uri="{FF2B5EF4-FFF2-40B4-BE49-F238E27FC236}">
                <a16:creationId xmlns:a16="http://schemas.microsoft.com/office/drawing/2014/main" id="{FA5AAAB2-F96B-C3C4-F00D-ECDD5C028226}"/>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9FA6414-EB51-5B8D-1786-55CE09E3D113}"/>
              </a:ext>
            </a:extLst>
          </p:cNvPr>
          <p:cNvSpPr>
            <a:spLocks noGrp="1"/>
          </p:cNvSpPr>
          <p:nvPr>
            <p:ph type="sldNum" sz="quarter" idx="12"/>
          </p:nvPr>
        </p:nvSpPr>
        <p:spPr/>
        <p:txBody>
          <a:bodyPr/>
          <a:lstStyle/>
          <a:p>
            <a:fld id="{AB370C98-C0BC-4800-BEA7-AD19B6344EF2}" type="slidenum">
              <a:rPr lang="it-IT" smtClean="0"/>
              <a:t>‹N›</a:t>
            </a:fld>
            <a:endParaRPr lang="it-IT"/>
          </a:p>
        </p:txBody>
      </p:sp>
    </p:spTree>
    <p:extLst>
      <p:ext uri="{BB962C8B-B14F-4D97-AF65-F5344CB8AC3E}">
        <p14:creationId xmlns:p14="http://schemas.microsoft.com/office/powerpoint/2010/main" val="4216213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879E4F-BF76-6FB2-BA26-6428CA75990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9473B8EC-1A8C-3455-54CC-36C42095C9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D4D56EB-E083-B840-0D90-F56F3E12CE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764A446-B07C-D0F9-C98E-785CA622ED7E}"/>
              </a:ext>
            </a:extLst>
          </p:cNvPr>
          <p:cNvSpPr>
            <a:spLocks noGrp="1"/>
          </p:cNvSpPr>
          <p:nvPr>
            <p:ph type="dt" sz="half" idx="10"/>
          </p:nvPr>
        </p:nvSpPr>
        <p:spPr/>
        <p:txBody>
          <a:bodyPr/>
          <a:lstStyle/>
          <a:p>
            <a:fld id="{B761F452-6BAB-4EA0-BCCE-0C67D0765AF9}" type="datetimeFigureOut">
              <a:rPr lang="it-IT" smtClean="0"/>
              <a:t>22/06/2026</a:t>
            </a:fld>
            <a:endParaRPr lang="it-IT"/>
          </a:p>
        </p:txBody>
      </p:sp>
      <p:sp>
        <p:nvSpPr>
          <p:cNvPr id="6" name="Segnaposto piè di pagina 5">
            <a:extLst>
              <a:ext uri="{FF2B5EF4-FFF2-40B4-BE49-F238E27FC236}">
                <a16:creationId xmlns:a16="http://schemas.microsoft.com/office/drawing/2014/main" id="{9EF8137F-65E2-BB5E-2F41-D4E5FB3CEB6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98B7913-E572-A42D-E144-5ECAFEDEB18A}"/>
              </a:ext>
            </a:extLst>
          </p:cNvPr>
          <p:cNvSpPr>
            <a:spLocks noGrp="1"/>
          </p:cNvSpPr>
          <p:nvPr>
            <p:ph type="sldNum" sz="quarter" idx="12"/>
          </p:nvPr>
        </p:nvSpPr>
        <p:spPr/>
        <p:txBody>
          <a:bodyPr/>
          <a:lstStyle/>
          <a:p>
            <a:fld id="{AB370C98-C0BC-4800-BEA7-AD19B6344EF2}" type="slidenum">
              <a:rPr lang="it-IT" smtClean="0"/>
              <a:t>‹N›</a:t>
            </a:fld>
            <a:endParaRPr lang="it-IT"/>
          </a:p>
        </p:txBody>
      </p:sp>
    </p:spTree>
    <p:extLst>
      <p:ext uri="{BB962C8B-B14F-4D97-AF65-F5344CB8AC3E}">
        <p14:creationId xmlns:p14="http://schemas.microsoft.com/office/powerpoint/2010/main" val="56283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3.png"/><Relationship Id="rId5" Type="http://schemas.openxmlformats.org/officeDocument/2006/relationships/slideLayout" Target="../slideLayouts/slideLayout18.xml"/><Relationship Id="rId10" Type="http://schemas.openxmlformats.org/officeDocument/2006/relationships/image" Target="../media/image2.png"/><Relationship Id="rId4" Type="http://schemas.openxmlformats.org/officeDocument/2006/relationships/slideLayout" Target="../slideLayouts/slideLayout17.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78E27D2-F2AB-E072-5113-A14E407544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52D9123-A36A-00E2-CBD3-39A676BAA7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0FC4F87-73AC-D4B4-97F1-68F7709DF3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761F452-6BAB-4EA0-BCCE-0C67D0765AF9}" type="datetimeFigureOut">
              <a:rPr lang="it-IT" smtClean="0"/>
              <a:t>22/06/2026</a:t>
            </a:fld>
            <a:endParaRPr lang="it-IT"/>
          </a:p>
        </p:txBody>
      </p:sp>
      <p:sp>
        <p:nvSpPr>
          <p:cNvPr id="5" name="Segnaposto piè di pagina 4">
            <a:extLst>
              <a:ext uri="{FF2B5EF4-FFF2-40B4-BE49-F238E27FC236}">
                <a16:creationId xmlns:a16="http://schemas.microsoft.com/office/drawing/2014/main" id="{64D24875-6942-7E7C-30D2-71CFE217F0C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69EFC00A-0B78-8190-C74A-39BCEFFE55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B370C98-C0BC-4800-BEA7-AD19B6344EF2}" type="slidenum">
              <a:rPr lang="it-IT" smtClean="0"/>
              <a:t>‹N›</a:t>
            </a:fld>
            <a:endParaRPr lang="it-IT"/>
          </a:p>
        </p:txBody>
      </p:sp>
    </p:spTree>
    <p:extLst>
      <p:ext uri="{BB962C8B-B14F-4D97-AF65-F5344CB8AC3E}">
        <p14:creationId xmlns:p14="http://schemas.microsoft.com/office/powerpoint/2010/main" val="832792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32326" y="976703"/>
            <a:ext cx="10327348" cy="323165"/>
          </a:xfrm>
          <a:prstGeom prst="rect">
            <a:avLst/>
          </a:prstGeom>
        </p:spPr>
        <p:txBody>
          <a:bodyPr wrap="square" lIns="0" tIns="0" rIns="0" bIns="0">
            <a:spAutoFit/>
          </a:bodyPr>
          <a:lstStyle>
            <a:lvl1pPr>
              <a:defRPr sz="2100" b="1" i="0">
                <a:solidFill>
                  <a:srgbClr val="11498A"/>
                </a:solidFill>
                <a:latin typeface="Calibri"/>
                <a:cs typeface="Calibri"/>
              </a:defRPr>
            </a:lvl1pPr>
          </a:lstStyle>
          <a:p>
            <a:endParaRPr dirty="0"/>
          </a:p>
        </p:txBody>
      </p:sp>
      <p:sp>
        <p:nvSpPr>
          <p:cNvPr id="3" name="Holder 3"/>
          <p:cNvSpPr>
            <a:spLocks noGrp="1"/>
          </p:cNvSpPr>
          <p:nvPr>
            <p:ph type="body" idx="1"/>
          </p:nvPr>
        </p:nvSpPr>
        <p:spPr>
          <a:xfrm>
            <a:off x="918004" y="2137336"/>
            <a:ext cx="10355989" cy="276999"/>
          </a:xfrm>
          <a:prstGeom prst="rect">
            <a:avLst/>
          </a:prstGeom>
        </p:spPr>
        <p:txBody>
          <a:bodyPr wrap="square" lIns="0" tIns="0" rIns="0" bIns="0">
            <a:spAutoFit/>
          </a:bodyPr>
          <a:lstStyle>
            <a:lvl1pPr>
              <a:defRPr b="0" i="0">
                <a:solidFill>
                  <a:schemeClr val="tx1"/>
                </a:solidFill>
              </a:defRPr>
            </a:lvl1pPr>
          </a:lstStyle>
          <a:p>
            <a:endParaRPr dirty="0"/>
          </a:p>
        </p:txBody>
      </p:sp>
      <p:sp>
        <p:nvSpPr>
          <p:cNvPr id="10" name="object 4"/>
          <p:cNvSpPr/>
          <p:nvPr userDrawn="1"/>
        </p:nvSpPr>
        <p:spPr>
          <a:xfrm>
            <a:off x="688163" y="6170147"/>
            <a:ext cx="0" cy="479468"/>
          </a:xfrm>
          <a:custGeom>
            <a:avLst/>
            <a:gdLst/>
            <a:ahLst/>
            <a:cxnLst/>
            <a:rect l="l" t="t" r="r" b="b"/>
            <a:pathLst>
              <a:path h="360045">
                <a:moveTo>
                  <a:pt x="0" y="0"/>
                </a:moveTo>
                <a:lnTo>
                  <a:pt x="0" y="359994"/>
                </a:lnTo>
              </a:path>
            </a:pathLst>
          </a:custGeom>
          <a:ln w="12700">
            <a:solidFill>
              <a:srgbClr val="11498A"/>
            </a:solidFill>
          </a:ln>
        </p:spPr>
        <p:txBody>
          <a:bodyPr wrap="square" lIns="0" tIns="0" rIns="0" bIns="0" rtlCol="0"/>
          <a:lstStyle/>
          <a:p>
            <a:endParaRPr sz="2397"/>
          </a:p>
        </p:txBody>
      </p:sp>
      <p:sp>
        <p:nvSpPr>
          <p:cNvPr id="11" name="object 5"/>
          <p:cNvSpPr/>
          <p:nvPr userDrawn="1"/>
        </p:nvSpPr>
        <p:spPr>
          <a:xfrm>
            <a:off x="11453283" y="6161080"/>
            <a:ext cx="0" cy="479468"/>
          </a:xfrm>
          <a:custGeom>
            <a:avLst/>
            <a:gdLst/>
            <a:ahLst/>
            <a:cxnLst/>
            <a:rect l="l" t="t" r="r" b="b"/>
            <a:pathLst>
              <a:path h="360045">
                <a:moveTo>
                  <a:pt x="0" y="0"/>
                </a:moveTo>
                <a:lnTo>
                  <a:pt x="0" y="359994"/>
                </a:lnTo>
              </a:path>
            </a:pathLst>
          </a:custGeom>
          <a:ln w="12700">
            <a:solidFill>
              <a:srgbClr val="11498A"/>
            </a:solidFill>
          </a:ln>
        </p:spPr>
        <p:txBody>
          <a:bodyPr wrap="square" lIns="0" tIns="0" rIns="0" bIns="0" rtlCol="0"/>
          <a:lstStyle/>
          <a:p>
            <a:endParaRPr sz="2397"/>
          </a:p>
        </p:txBody>
      </p:sp>
      <p:grpSp>
        <p:nvGrpSpPr>
          <p:cNvPr id="12" name="object 6"/>
          <p:cNvGrpSpPr/>
          <p:nvPr userDrawn="1"/>
        </p:nvGrpSpPr>
        <p:grpSpPr>
          <a:xfrm>
            <a:off x="9272533" y="6153090"/>
            <a:ext cx="1875367" cy="477777"/>
            <a:chOff x="6954399" y="4620514"/>
            <a:chExt cx="1406525" cy="358775"/>
          </a:xfrm>
        </p:grpSpPr>
        <p:pic>
          <p:nvPicPr>
            <p:cNvPr id="13" name="object 7"/>
            <p:cNvPicPr/>
            <p:nvPr/>
          </p:nvPicPr>
          <p:blipFill>
            <a:blip r:embed="rId9" cstate="print"/>
            <a:stretch>
              <a:fillRect/>
            </a:stretch>
          </p:blipFill>
          <p:spPr>
            <a:xfrm>
              <a:off x="7471239" y="4666038"/>
              <a:ext cx="889608" cy="132600"/>
            </a:xfrm>
            <a:prstGeom prst="rect">
              <a:avLst/>
            </a:prstGeom>
          </p:spPr>
        </p:pic>
        <p:pic>
          <p:nvPicPr>
            <p:cNvPr id="14" name="object 8"/>
            <p:cNvPicPr/>
            <p:nvPr/>
          </p:nvPicPr>
          <p:blipFill>
            <a:blip r:embed="rId10" cstate="print"/>
            <a:stretch>
              <a:fillRect/>
            </a:stretch>
          </p:blipFill>
          <p:spPr>
            <a:xfrm>
              <a:off x="6954399" y="4665009"/>
              <a:ext cx="211510" cy="134493"/>
            </a:xfrm>
            <a:prstGeom prst="rect">
              <a:avLst/>
            </a:prstGeom>
          </p:spPr>
        </p:pic>
        <p:pic>
          <p:nvPicPr>
            <p:cNvPr id="15" name="object 9"/>
            <p:cNvPicPr/>
            <p:nvPr/>
          </p:nvPicPr>
          <p:blipFill>
            <a:blip r:embed="rId11" cstate="print"/>
            <a:stretch>
              <a:fillRect/>
            </a:stretch>
          </p:blipFill>
          <p:spPr>
            <a:xfrm>
              <a:off x="7187106" y="4663878"/>
              <a:ext cx="186319" cy="136715"/>
            </a:xfrm>
            <a:prstGeom prst="rect">
              <a:avLst/>
            </a:prstGeom>
          </p:spPr>
        </p:pic>
        <p:sp>
          <p:nvSpPr>
            <p:cNvPr id="17" name="object 10"/>
            <p:cNvSpPr/>
            <p:nvPr/>
          </p:nvSpPr>
          <p:spPr>
            <a:xfrm>
              <a:off x="7417752" y="4620514"/>
              <a:ext cx="11430" cy="358775"/>
            </a:xfrm>
            <a:custGeom>
              <a:avLst/>
              <a:gdLst/>
              <a:ahLst/>
              <a:cxnLst/>
              <a:rect l="l" t="t" r="r" b="b"/>
              <a:pathLst>
                <a:path w="11429" h="358775">
                  <a:moveTo>
                    <a:pt x="11188" y="0"/>
                  </a:moveTo>
                  <a:lnTo>
                    <a:pt x="0" y="0"/>
                  </a:lnTo>
                  <a:lnTo>
                    <a:pt x="0" y="358305"/>
                  </a:lnTo>
                  <a:lnTo>
                    <a:pt x="11188" y="358305"/>
                  </a:lnTo>
                  <a:lnTo>
                    <a:pt x="11188" y="0"/>
                  </a:lnTo>
                  <a:close/>
                </a:path>
              </a:pathLst>
            </a:custGeom>
            <a:solidFill>
              <a:srgbClr val="002E6E"/>
            </a:solidFill>
          </p:spPr>
          <p:txBody>
            <a:bodyPr wrap="square" lIns="0" tIns="0" rIns="0" bIns="0" rtlCol="0"/>
            <a:lstStyle/>
            <a:p>
              <a:endParaRPr sz="2397"/>
            </a:p>
          </p:txBody>
        </p:sp>
      </p:grpSp>
      <p:sp>
        <p:nvSpPr>
          <p:cNvPr id="20" name="Holder 7"/>
          <p:cNvSpPr>
            <a:spLocks noGrp="1"/>
          </p:cNvSpPr>
          <p:nvPr>
            <p:ph type="sldNum" sz="quarter" idx="4"/>
          </p:nvPr>
        </p:nvSpPr>
        <p:spPr>
          <a:xfrm>
            <a:off x="11480800" y="6168818"/>
            <a:ext cx="467360" cy="286904"/>
          </a:xfrm>
          <a:prstGeom prst="rect">
            <a:avLst/>
          </a:prstGeom>
        </p:spPr>
        <p:txBody>
          <a:bodyPr lIns="0" tIns="0" rIns="0" bIns="0"/>
          <a:lstStyle>
            <a:lvl1pPr algn="ctr">
              <a:defRPr sz="1731">
                <a:solidFill>
                  <a:srgbClr val="103676"/>
                </a:solidFill>
              </a:defRPr>
            </a:lvl1pPr>
          </a:lstStyle>
          <a:p>
            <a:fld id="{B6F15528-21DE-4FAA-801E-634DDDAF4B2B}" type="slidenum">
              <a:rPr lang="it-IT" smtClean="0"/>
              <a:pPr/>
              <a:t>‹N›</a:t>
            </a:fld>
            <a:endParaRPr lang="it-IT" dirty="0"/>
          </a:p>
        </p:txBody>
      </p:sp>
    </p:spTree>
    <p:extLst>
      <p:ext uri="{BB962C8B-B14F-4D97-AF65-F5344CB8AC3E}">
        <p14:creationId xmlns:p14="http://schemas.microsoft.com/office/powerpoint/2010/main" val="314871153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Lst>
  <p:hf hdr="0" ftr="0" dt="0"/>
  <p:txStyles>
    <p:titleStyle>
      <a:lvl1pPr>
        <a:defRPr>
          <a:latin typeface="+mj-lt"/>
          <a:ea typeface="+mj-ea"/>
          <a:cs typeface="+mj-cs"/>
        </a:defRPr>
      </a:lvl1pPr>
    </p:titleStyle>
    <p:bodyStyle>
      <a:lvl1pPr marL="0">
        <a:defRPr>
          <a:latin typeface="+mn-lt"/>
          <a:ea typeface="+mn-ea"/>
          <a:cs typeface="+mn-cs"/>
        </a:defRPr>
      </a:lvl1pPr>
      <a:lvl2pPr marL="608853">
        <a:defRPr>
          <a:latin typeface="+mn-lt"/>
          <a:ea typeface="+mn-ea"/>
          <a:cs typeface="+mn-cs"/>
        </a:defRPr>
      </a:lvl2pPr>
      <a:lvl3pPr marL="1217706">
        <a:defRPr>
          <a:latin typeface="+mn-lt"/>
          <a:ea typeface="+mn-ea"/>
          <a:cs typeface="+mn-cs"/>
        </a:defRPr>
      </a:lvl3pPr>
      <a:lvl4pPr marL="1826560">
        <a:defRPr>
          <a:latin typeface="+mn-lt"/>
          <a:ea typeface="+mn-ea"/>
          <a:cs typeface="+mn-cs"/>
        </a:defRPr>
      </a:lvl4pPr>
      <a:lvl5pPr marL="2435413">
        <a:defRPr>
          <a:latin typeface="+mn-lt"/>
          <a:ea typeface="+mn-ea"/>
          <a:cs typeface="+mn-cs"/>
        </a:defRPr>
      </a:lvl5pPr>
      <a:lvl6pPr marL="3044266">
        <a:defRPr>
          <a:latin typeface="+mn-lt"/>
          <a:ea typeface="+mn-ea"/>
          <a:cs typeface="+mn-cs"/>
        </a:defRPr>
      </a:lvl6pPr>
      <a:lvl7pPr marL="3653119">
        <a:defRPr>
          <a:latin typeface="+mn-lt"/>
          <a:ea typeface="+mn-ea"/>
          <a:cs typeface="+mn-cs"/>
        </a:defRPr>
      </a:lvl7pPr>
      <a:lvl8pPr marL="4261973">
        <a:defRPr>
          <a:latin typeface="+mn-lt"/>
          <a:ea typeface="+mn-ea"/>
          <a:cs typeface="+mn-cs"/>
        </a:defRPr>
      </a:lvl8pPr>
      <a:lvl9pPr marL="4870826">
        <a:defRPr>
          <a:latin typeface="+mn-lt"/>
          <a:ea typeface="+mn-ea"/>
          <a:cs typeface="+mn-cs"/>
        </a:defRPr>
      </a:lvl9pPr>
    </p:bodyStyle>
    <p:otherStyle>
      <a:lvl1pPr marL="0">
        <a:defRPr>
          <a:latin typeface="+mn-lt"/>
          <a:ea typeface="+mn-ea"/>
          <a:cs typeface="+mn-cs"/>
        </a:defRPr>
      </a:lvl1pPr>
      <a:lvl2pPr marL="608853">
        <a:defRPr>
          <a:latin typeface="+mn-lt"/>
          <a:ea typeface="+mn-ea"/>
          <a:cs typeface="+mn-cs"/>
        </a:defRPr>
      </a:lvl2pPr>
      <a:lvl3pPr marL="1217706">
        <a:defRPr>
          <a:latin typeface="+mn-lt"/>
          <a:ea typeface="+mn-ea"/>
          <a:cs typeface="+mn-cs"/>
        </a:defRPr>
      </a:lvl3pPr>
      <a:lvl4pPr marL="1826560">
        <a:defRPr>
          <a:latin typeface="+mn-lt"/>
          <a:ea typeface="+mn-ea"/>
          <a:cs typeface="+mn-cs"/>
        </a:defRPr>
      </a:lvl4pPr>
      <a:lvl5pPr marL="2435413">
        <a:defRPr>
          <a:latin typeface="+mn-lt"/>
          <a:ea typeface="+mn-ea"/>
          <a:cs typeface="+mn-cs"/>
        </a:defRPr>
      </a:lvl5pPr>
      <a:lvl6pPr marL="3044266">
        <a:defRPr>
          <a:latin typeface="+mn-lt"/>
          <a:ea typeface="+mn-ea"/>
          <a:cs typeface="+mn-cs"/>
        </a:defRPr>
      </a:lvl6pPr>
      <a:lvl7pPr marL="3653119">
        <a:defRPr>
          <a:latin typeface="+mn-lt"/>
          <a:ea typeface="+mn-ea"/>
          <a:cs typeface="+mn-cs"/>
        </a:defRPr>
      </a:lvl7pPr>
      <a:lvl8pPr marL="4261973">
        <a:defRPr>
          <a:latin typeface="+mn-lt"/>
          <a:ea typeface="+mn-ea"/>
          <a:cs typeface="+mn-cs"/>
        </a:defRPr>
      </a:lvl8pPr>
      <a:lvl9pPr marL="487082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8.tmp"/><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hyperlink" Target="Check%20list%20ASR_finale.docx" TargetMode="Externa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7.jp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p:cNvGrpSpPr/>
          <p:nvPr/>
        </p:nvGrpSpPr>
        <p:grpSpPr>
          <a:xfrm>
            <a:off x="9330364" y="34266"/>
            <a:ext cx="2536868" cy="646455"/>
            <a:chOff x="2751545" y="382104"/>
            <a:chExt cx="2123109" cy="541020"/>
          </a:xfrm>
        </p:grpSpPr>
        <p:pic>
          <p:nvPicPr>
            <p:cNvPr id="5" name="object 5"/>
            <p:cNvPicPr/>
            <p:nvPr/>
          </p:nvPicPr>
          <p:blipFill>
            <a:blip r:embed="rId3" cstate="print"/>
            <a:stretch>
              <a:fillRect/>
            </a:stretch>
          </p:blipFill>
          <p:spPr>
            <a:xfrm>
              <a:off x="3531576" y="450782"/>
              <a:ext cx="1343078" cy="200162"/>
            </a:xfrm>
            <a:prstGeom prst="rect">
              <a:avLst/>
            </a:prstGeom>
          </p:spPr>
        </p:pic>
        <p:pic>
          <p:nvPicPr>
            <p:cNvPr id="6" name="object 6"/>
            <p:cNvPicPr/>
            <p:nvPr/>
          </p:nvPicPr>
          <p:blipFill>
            <a:blip r:embed="rId4" cstate="print"/>
            <a:stretch>
              <a:fillRect/>
            </a:stretch>
          </p:blipFill>
          <p:spPr>
            <a:xfrm>
              <a:off x="2751545" y="449267"/>
              <a:ext cx="319139" cy="202971"/>
            </a:xfrm>
            <a:prstGeom prst="rect">
              <a:avLst/>
            </a:prstGeom>
          </p:spPr>
        </p:pic>
        <p:pic>
          <p:nvPicPr>
            <p:cNvPr id="7" name="object 7"/>
            <p:cNvPicPr/>
            <p:nvPr/>
          </p:nvPicPr>
          <p:blipFill>
            <a:blip r:embed="rId5" cstate="print"/>
            <a:stretch>
              <a:fillRect/>
            </a:stretch>
          </p:blipFill>
          <p:spPr>
            <a:xfrm>
              <a:off x="3102780" y="447555"/>
              <a:ext cx="134404" cy="206425"/>
            </a:xfrm>
            <a:prstGeom prst="rect">
              <a:avLst/>
            </a:prstGeom>
          </p:spPr>
        </p:pic>
        <p:sp>
          <p:nvSpPr>
            <p:cNvPr id="8" name="object 8"/>
            <p:cNvSpPr/>
            <p:nvPr/>
          </p:nvSpPr>
          <p:spPr>
            <a:xfrm>
              <a:off x="3263608" y="382104"/>
              <a:ext cx="204470" cy="541020"/>
            </a:xfrm>
            <a:custGeom>
              <a:avLst/>
              <a:gdLst/>
              <a:ahLst/>
              <a:cxnLst/>
              <a:rect l="l" t="t" r="r" b="b"/>
              <a:pathLst>
                <a:path w="204470" h="541019">
                  <a:moveTo>
                    <a:pt x="120332" y="66941"/>
                  </a:moveTo>
                  <a:lnTo>
                    <a:pt x="0" y="66941"/>
                  </a:lnTo>
                  <a:lnTo>
                    <a:pt x="0" y="102501"/>
                  </a:lnTo>
                  <a:lnTo>
                    <a:pt x="0" y="150761"/>
                  </a:lnTo>
                  <a:lnTo>
                    <a:pt x="0" y="185051"/>
                  </a:lnTo>
                  <a:lnTo>
                    <a:pt x="0" y="234581"/>
                  </a:lnTo>
                  <a:lnTo>
                    <a:pt x="0" y="270141"/>
                  </a:lnTo>
                  <a:lnTo>
                    <a:pt x="120332" y="270141"/>
                  </a:lnTo>
                  <a:lnTo>
                    <a:pt x="120332" y="234581"/>
                  </a:lnTo>
                  <a:lnTo>
                    <a:pt x="35674" y="234581"/>
                  </a:lnTo>
                  <a:lnTo>
                    <a:pt x="35674" y="185051"/>
                  </a:lnTo>
                  <a:lnTo>
                    <a:pt x="107746" y="185051"/>
                  </a:lnTo>
                  <a:lnTo>
                    <a:pt x="107746" y="150761"/>
                  </a:lnTo>
                  <a:lnTo>
                    <a:pt x="35674" y="150761"/>
                  </a:lnTo>
                  <a:lnTo>
                    <a:pt x="35674" y="102501"/>
                  </a:lnTo>
                  <a:lnTo>
                    <a:pt x="120332" y="102501"/>
                  </a:lnTo>
                  <a:lnTo>
                    <a:pt x="120332" y="66941"/>
                  </a:lnTo>
                  <a:close/>
                </a:path>
                <a:path w="204470" h="541019">
                  <a:moveTo>
                    <a:pt x="204177" y="0"/>
                  </a:moveTo>
                  <a:lnTo>
                    <a:pt x="187312" y="0"/>
                  </a:lnTo>
                  <a:lnTo>
                    <a:pt x="187312" y="540804"/>
                  </a:lnTo>
                  <a:lnTo>
                    <a:pt x="204177" y="540804"/>
                  </a:lnTo>
                  <a:lnTo>
                    <a:pt x="204177" y="0"/>
                  </a:lnTo>
                  <a:close/>
                </a:path>
              </a:pathLst>
            </a:custGeom>
            <a:solidFill>
              <a:srgbClr val="002E6E"/>
            </a:solidFill>
          </p:spPr>
          <p:txBody>
            <a:bodyPr wrap="square" lIns="0" tIns="0" rIns="0" bIns="0" rtlCol="0"/>
            <a:lstStyle/>
            <a:p>
              <a:endParaRPr sz="2397"/>
            </a:p>
          </p:txBody>
        </p:sp>
      </p:grpSp>
      <p:sp>
        <p:nvSpPr>
          <p:cNvPr id="9" name="object 9"/>
          <p:cNvSpPr txBox="1">
            <a:spLocks noGrp="1"/>
          </p:cNvSpPr>
          <p:nvPr>
            <p:ph type="title"/>
          </p:nvPr>
        </p:nvSpPr>
        <p:spPr>
          <a:xfrm>
            <a:off x="5872072" y="759528"/>
            <a:ext cx="6215866" cy="3067573"/>
          </a:xfrm>
          <a:prstGeom prst="rect">
            <a:avLst/>
          </a:prstGeom>
        </p:spPr>
        <p:txBody>
          <a:bodyPr vert="horz" wrap="square" lIns="0" tIns="101475" rIns="0" bIns="0" rtlCol="0" anchor="ctr">
            <a:spAutoFit/>
          </a:bodyPr>
          <a:lstStyle/>
          <a:p>
            <a:pPr algn="ctr">
              <a:lnSpc>
                <a:spcPct val="80000"/>
              </a:lnSpc>
            </a:pPr>
            <a:br>
              <a:rPr lang="it-IT" sz="3600" b="1" dirty="0">
                <a:solidFill>
                  <a:srgbClr val="002060"/>
                </a:solidFill>
                <a:latin typeface="Calibri" panose="020F0502020204030204" pitchFamily="34" charset="0"/>
                <a:cs typeface="Calibri" panose="020F0502020204030204" pitchFamily="34" charset="0"/>
              </a:rPr>
            </a:br>
            <a:r>
              <a:rPr lang="it-IT" sz="3400" b="1" u="sng" cap="all" dirty="0">
                <a:solidFill>
                  <a:srgbClr val="103676"/>
                </a:solidFill>
                <a:latin typeface="Calibri"/>
                <a:cs typeface="Calibri"/>
              </a:rPr>
              <a:t>legge N. 34 E Novità PER LE PMI: LAVORO AGILE, ATTREZZATURE DI LAVORO, MODELLI ORGANIZZATIVI E FORMAZIONE DEI LAVORATORI</a:t>
            </a:r>
            <a:br>
              <a:rPr lang="it-IT" sz="3400" b="1" u="sng" cap="all" dirty="0">
                <a:solidFill>
                  <a:srgbClr val="103676"/>
                </a:solidFill>
                <a:latin typeface="Calibri"/>
                <a:cs typeface="Calibri"/>
              </a:rPr>
            </a:br>
            <a:endParaRPr lang="it-IT" sz="3400" b="1" u="sng" cap="small" dirty="0">
              <a:solidFill>
                <a:srgbClr val="103676"/>
              </a:solidFill>
              <a:latin typeface="Calibri"/>
              <a:cs typeface="Calibri"/>
            </a:endParaRPr>
          </a:p>
        </p:txBody>
      </p:sp>
      <p:sp>
        <p:nvSpPr>
          <p:cNvPr id="13" name="object 4"/>
          <p:cNvSpPr/>
          <p:nvPr/>
        </p:nvSpPr>
        <p:spPr>
          <a:xfrm>
            <a:off x="-135637" y="3337029"/>
            <a:ext cx="12320121" cy="3650084"/>
          </a:xfrm>
          <a:custGeom>
            <a:avLst/>
            <a:gdLst>
              <a:gd name="connsiteX0" fmla="*/ 3358644 w 3359014"/>
              <a:gd name="connsiteY0" fmla="*/ 9548 h 4679149"/>
              <a:gd name="connsiteX1" fmla="*/ 192491 w 3359014"/>
              <a:gd name="connsiteY1" fmla="*/ 0 h 4679149"/>
              <a:gd name="connsiteX2" fmla="*/ 602304 w 3359014"/>
              <a:gd name="connsiteY2" fmla="*/ 1356375 h 4679149"/>
              <a:gd name="connsiteX3" fmla="*/ 0 w 3359014"/>
              <a:gd name="connsiteY3" fmla="*/ 1356375 h 4679149"/>
              <a:gd name="connsiteX4" fmla="*/ 0 w 3359014"/>
              <a:gd name="connsiteY4" fmla="*/ 2956206 h 4679149"/>
              <a:gd name="connsiteX5" fmla="*/ 1057726 w 3359014"/>
              <a:gd name="connsiteY5" fmla="*/ 2956206 h 4679149"/>
              <a:gd name="connsiteX6" fmla="*/ 1574539 w 3359014"/>
              <a:gd name="connsiteY6" fmla="*/ 4679149 h 4679149"/>
              <a:gd name="connsiteX7" fmla="*/ 3359014 w 3359014"/>
              <a:gd name="connsiteY7" fmla="*/ 4679149 h 4679149"/>
              <a:gd name="connsiteX8" fmla="*/ 3358644 w 3359014"/>
              <a:gd name="connsiteY8"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1356375 h 4679149"/>
              <a:gd name="connsiteX4" fmla="*/ 5892484 w 9251498"/>
              <a:gd name="connsiteY4" fmla="*/ 2956206 h 4679149"/>
              <a:gd name="connsiteX5" fmla="*/ 6950210 w 9251498"/>
              <a:gd name="connsiteY5" fmla="*/ 2956206 h 4679149"/>
              <a:gd name="connsiteX6" fmla="*/ 0 w 9251498"/>
              <a:gd name="connsiteY6" fmla="*/ 4679149 h 4679149"/>
              <a:gd name="connsiteX7" fmla="*/ 9251498 w 9251498"/>
              <a:gd name="connsiteY7" fmla="*/ 4679149 h 4679149"/>
              <a:gd name="connsiteX8" fmla="*/ 9251128 w 9251498"/>
              <a:gd name="connsiteY8"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1356375 h 4679149"/>
              <a:gd name="connsiteX4" fmla="*/ 5892484 w 9251498"/>
              <a:gd name="connsiteY4" fmla="*/ 2956206 h 4679149"/>
              <a:gd name="connsiteX5" fmla="*/ 0 w 9251498"/>
              <a:gd name="connsiteY5" fmla="*/ 4679149 h 4679149"/>
              <a:gd name="connsiteX6" fmla="*/ 9251498 w 9251498"/>
              <a:gd name="connsiteY6" fmla="*/ 4679149 h 4679149"/>
              <a:gd name="connsiteX7" fmla="*/ 9251128 w 9251498"/>
              <a:gd name="connsiteY7"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2956206 h 4679149"/>
              <a:gd name="connsiteX4" fmla="*/ 0 w 9251498"/>
              <a:gd name="connsiteY4" fmla="*/ 4679149 h 4679149"/>
              <a:gd name="connsiteX5" fmla="*/ 9251498 w 9251498"/>
              <a:gd name="connsiteY5" fmla="*/ 4679149 h 4679149"/>
              <a:gd name="connsiteX6" fmla="*/ 9251128 w 9251498"/>
              <a:gd name="connsiteY6" fmla="*/ 9548 h 4679149"/>
              <a:gd name="connsiteX0" fmla="*/ 9251128 w 9251498"/>
              <a:gd name="connsiteY0" fmla="*/ 9548 h 4679149"/>
              <a:gd name="connsiteX1" fmla="*/ 6084975 w 9251498"/>
              <a:gd name="connsiteY1" fmla="*/ 0 h 4679149"/>
              <a:gd name="connsiteX2" fmla="*/ 5892484 w 9251498"/>
              <a:gd name="connsiteY2" fmla="*/ 2956206 h 4679149"/>
              <a:gd name="connsiteX3" fmla="*/ 0 w 9251498"/>
              <a:gd name="connsiteY3" fmla="*/ 4679149 h 4679149"/>
              <a:gd name="connsiteX4" fmla="*/ 9251498 w 9251498"/>
              <a:gd name="connsiteY4" fmla="*/ 4679149 h 4679149"/>
              <a:gd name="connsiteX5" fmla="*/ 9251128 w 9251498"/>
              <a:gd name="connsiteY5" fmla="*/ 9548 h 4679149"/>
              <a:gd name="connsiteX0" fmla="*/ 9251128 w 9251498"/>
              <a:gd name="connsiteY0" fmla="*/ 0 h 4669601"/>
              <a:gd name="connsiteX1" fmla="*/ 5892484 w 9251498"/>
              <a:gd name="connsiteY1" fmla="*/ 2946658 h 4669601"/>
              <a:gd name="connsiteX2" fmla="*/ 0 w 9251498"/>
              <a:gd name="connsiteY2" fmla="*/ 4669601 h 4669601"/>
              <a:gd name="connsiteX3" fmla="*/ 9251498 w 9251498"/>
              <a:gd name="connsiteY3" fmla="*/ 4669601 h 4669601"/>
              <a:gd name="connsiteX4" fmla="*/ 9251128 w 9251498"/>
              <a:gd name="connsiteY4" fmla="*/ 0 h 4669601"/>
              <a:gd name="connsiteX0" fmla="*/ 9232031 w 9251498"/>
              <a:gd name="connsiteY0" fmla="*/ 0 h 2740943"/>
              <a:gd name="connsiteX1" fmla="*/ 5892484 w 9251498"/>
              <a:gd name="connsiteY1" fmla="*/ 1018000 h 2740943"/>
              <a:gd name="connsiteX2" fmla="*/ 0 w 9251498"/>
              <a:gd name="connsiteY2" fmla="*/ 2740943 h 2740943"/>
              <a:gd name="connsiteX3" fmla="*/ 9251498 w 9251498"/>
              <a:gd name="connsiteY3" fmla="*/ 2740943 h 2740943"/>
              <a:gd name="connsiteX4" fmla="*/ 9232031 w 9251498"/>
              <a:gd name="connsiteY4" fmla="*/ 0 h 2740943"/>
              <a:gd name="connsiteX0" fmla="*/ 9232031 w 9251498"/>
              <a:gd name="connsiteY0" fmla="*/ 0 h 2740943"/>
              <a:gd name="connsiteX1" fmla="*/ 0 w 9251498"/>
              <a:gd name="connsiteY1" fmla="*/ 2740943 h 2740943"/>
              <a:gd name="connsiteX2" fmla="*/ 9251498 w 9251498"/>
              <a:gd name="connsiteY2" fmla="*/ 2740943 h 2740943"/>
              <a:gd name="connsiteX3" fmla="*/ 9232031 w 9251498"/>
              <a:gd name="connsiteY3" fmla="*/ 0 h 2740943"/>
            </a:gdLst>
            <a:ahLst/>
            <a:cxnLst>
              <a:cxn ang="0">
                <a:pos x="connsiteX0" y="connsiteY0"/>
              </a:cxn>
              <a:cxn ang="0">
                <a:pos x="connsiteX1" y="connsiteY1"/>
              </a:cxn>
              <a:cxn ang="0">
                <a:pos x="connsiteX2" y="connsiteY2"/>
              </a:cxn>
              <a:cxn ang="0">
                <a:pos x="connsiteX3" y="connsiteY3"/>
              </a:cxn>
            </a:cxnLst>
            <a:rect l="l" t="t" r="r" b="b"/>
            <a:pathLst>
              <a:path w="9251498" h="2740943">
                <a:moveTo>
                  <a:pt x="9232031" y="0"/>
                </a:moveTo>
                <a:lnTo>
                  <a:pt x="0" y="2740943"/>
                </a:lnTo>
                <a:lnTo>
                  <a:pt x="9251498" y="2740943"/>
                </a:lnTo>
                <a:cubicBezTo>
                  <a:pt x="9251375" y="1184409"/>
                  <a:pt x="9232154" y="1556534"/>
                  <a:pt x="9232031" y="0"/>
                </a:cubicBezTo>
                <a:close/>
              </a:path>
            </a:pathLst>
          </a:custGeom>
          <a:blipFill dpi="0" rotWithShape="1">
            <a:blip r:embed="rId6">
              <a:alphaModFix amt="94000"/>
            </a:blip>
            <a:srcRect/>
            <a:stretch>
              <a:fillRect/>
            </a:stretch>
          </a:blipFill>
        </p:spPr>
        <p:txBody>
          <a:bodyPr wrap="square" lIns="0" tIns="0" rIns="0" bIns="0" rtlCol="0"/>
          <a:lstStyle/>
          <a:p>
            <a:endParaRPr sz="2397"/>
          </a:p>
        </p:txBody>
      </p:sp>
      <p:sp>
        <p:nvSpPr>
          <p:cNvPr id="4" name="object 4"/>
          <p:cNvSpPr/>
          <p:nvPr/>
        </p:nvSpPr>
        <p:spPr>
          <a:xfrm>
            <a:off x="9151" y="0"/>
            <a:ext cx="4473344" cy="6231394"/>
          </a:xfrm>
          <a:custGeom>
            <a:avLst/>
            <a:gdLst/>
            <a:ahLst/>
            <a:cxnLst/>
            <a:rect l="l" t="t" r="r" b="b"/>
            <a:pathLst>
              <a:path w="3359150" h="4679315">
                <a:moveTo>
                  <a:pt x="1821316" y="0"/>
                </a:moveTo>
                <a:lnTo>
                  <a:pt x="192491" y="0"/>
                </a:lnTo>
                <a:lnTo>
                  <a:pt x="602304" y="1356375"/>
                </a:lnTo>
                <a:lnTo>
                  <a:pt x="0" y="1356375"/>
                </a:lnTo>
                <a:lnTo>
                  <a:pt x="0" y="2956206"/>
                </a:lnTo>
                <a:lnTo>
                  <a:pt x="1057726" y="2956206"/>
                </a:lnTo>
                <a:lnTo>
                  <a:pt x="1574539" y="4679149"/>
                </a:lnTo>
                <a:lnTo>
                  <a:pt x="3359014" y="4679149"/>
                </a:lnTo>
                <a:lnTo>
                  <a:pt x="1821316" y="0"/>
                </a:lnTo>
                <a:close/>
              </a:path>
            </a:pathLst>
          </a:custGeom>
          <a:solidFill>
            <a:srgbClr val="103676">
              <a:alpha val="34000"/>
            </a:srgbClr>
          </a:solidFill>
        </p:spPr>
        <p:txBody>
          <a:bodyPr wrap="square" lIns="0" tIns="0" rIns="0" bIns="0" rtlCol="0"/>
          <a:lstStyle/>
          <a:p>
            <a:endParaRPr sz="2397"/>
          </a:p>
        </p:txBody>
      </p:sp>
      <p:sp>
        <p:nvSpPr>
          <p:cNvPr id="14" name="object 6"/>
          <p:cNvSpPr/>
          <p:nvPr/>
        </p:nvSpPr>
        <p:spPr>
          <a:xfrm>
            <a:off x="257825" y="0"/>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endParaRPr sz="2397"/>
          </a:p>
        </p:txBody>
      </p:sp>
      <p:sp>
        <p:nvSpPr>
          <p:cNvPr id="15" name="object 7"/>
          <p:cNvSpPr txBox="1"/>
          <p:nvPr/>
        </p:nvSpPr>
        <p:spPr>
          <a:xfrm>
            <a:off x="757708" y="78807"/>
            <a:ext cx="6555989" cy="278687"/>
          </a:xfrm>
          <a:prstGeom prst="rect">
            <a:avLst/>
          </a:prstGeom>
        </p:spPr>
        <p:txBody>
          <a:bodyPr vert="horz" wrap="square" lIns="0" tIns="16912" rIns="0" bIns="0" rtlCol="0">
            <a:spAutoFit/>
          </a:bodyPr>
          <a:lstStyle/>
          <a:p>
            <a:pPr marL="16913">
              <a:spcBef>
                <a:spcPts val="133"/>
              </a:spcBef>
            </a:pPr>
            <a:r>
              <a:rPr lang="it-IT" sz="1700" b="1" dirty="0">
                <a:solidFill>
                  <a:srgbClr val="FFFFFF"/>
                </a:solidFill>
                <a:latin typeface="Calibri" panose="020F0502020204030204" pitchFamily="34" charset="0"/>
                <a:cs typeface="Calibri" panose="020F0502020204030204" pitchFamily="34" charset="0"/>
              </a:rPr>
              <a:t>Direzione Relazioni Industriali e Affari Sociali</a:t>
            </a:r>
            <a:endParaRPr lang="it-IT" sz="1700" b="1" dirty="0">
              <a:latin typeface="Calibri" panose="020F0502020204030204" pitchFamily="34" charset="0"/>
              <a:cs typeface="Calibri" panose="020F0502020204030204" pitchFamily="34" charset="0"/>
            </a:endParaRPr>
          </a:p>
        </p:txBody>
      </p:sp>
      <p:sp>
        <p:nvSpPr>
          <p:cNvPr id="18" name="Rettangolo 17"/>
          <p:cNvSpPr/>
          <p:nvPr/>
        </p:nvSpPr>
        <p:spPr>
          <a:xfrm>
            <a:off x="5639364" y="1916285"/>
            <a:ext cx="3348666" cy="912109"/>
          </a:xfrm>
          <a:prstGeom prst="rect">
            <a:avLst/>
          </a:prstGeom>
        </p:spPr>
        <p:txBody>
          <a:bodyPr wrap="square">
            <a:spAutoFit/>
          </a:bodyPr>
          <a:lstStyle/>
          <a:p>
            <a:pPr algn="ctr"/>
            <a:endParaRPr lang="it-IT" sz="5327" b="1" u="sng" dirty="0"/>
          </a:p>
        </p:txBody>
      </p:sp>
      <p:sp>
        <p:nvSpPr>
          <p:cNvPr id="16" name="object 11"/>
          <p:cNvSpPr/>
          <p:nvPr/>
        </p:nvSpPr>
        <p:spPr>
          <a:xfrm>
            <a:off x="8412813" y="5878286"/>
            <a:ext cx="3658521" cy="594956"/>
          </a:xfrm>
          <a:custGeom>
            <a:avLst/>
            <a:gdLst/>
            <a:ahLst/>
            <a:cxnLst/>
            <a:rect l="l" t="t" r="r" b="b"/>
            <a:pathLst>
              <a:path w="1976120" h="513714">
                <a:moveTo>
                  <a:pt x="393" y="0"/>
                </a:moveTo>
                <a:lnTo>
                  <a:pt x="0" y="513588"/>
                </a:lnTo>
                <a:lnTo>
                  <a:pt x="1860626" y="513588"/>
                </a:lnTo>
                <a:lnTo>
                  <a:pt x="1975586" y="166344"/>
                </a:lnTo>
                <a:lnTo>
                  <a:pt x="393" y="0"/>
                </a:lnTo>
                <a:close/>
              </a:path>
            </a:pathLst>
          </a:custGeom>
          <a:solidFill>
            <a:srgbClr val="183062">
              <a:alpha val="89999"/>
            </a:srgbClr>
          </a:solidFill>
        </p:spPr>
        <p:txBody>
          <a:bodyPr wrap="square" lIns="0" tIns="0" rIns="0" bIns="0" rtlCol="0"/>
          <a:lstStyle/>
          <a:p>
            <a:endParaRPr lang="it-IT" sz="2131" b="1" dirty="0">
              <a:solidFill>
                <a:schemeClr val="bg1"/>
              </a:solidFill>
            </a:endParaRPr>
          </a:p>
        </p:txBody>
      </p:sp>
      <p:sp>
        <p:nvSpPr>
          <p:cNvPr id="10" name="CasellaDiTesto 9"/>
          <p:cNvSpPr txBox="1"/>
          <p:nvPr/>
        </p:nvSpPr>
        <p:spPr>
          <a:xfrm>
            <a:off x="8412813" y="6052432"/>
            <a:ext cx="3523353" cy="379206"/>
          </a:xfrm>
          <a:prstGeom prst="rect">
            <a:avLst/>
          </a:prstGeom>
          <a:noFill/>
        </p:spPr>
        <p:txBody>
          <a:bodyPr wrap="square" rtlCol="0">
            <a:spAutoFit/>
          </a:bodyPr>
          <a:lstStyle/>
          <a:p>
            <a:pPr algn="ctr"/>
            <a:r>
              <a:rPr lang="it-IT" sz="1864" b="1" dirty="0">
                <a:solidFill>
                  <a:schemeClr val="bg1"/>
                </a:solidFill>
                <a:latin typeface="Calibri" panose="020F0502020204030204" pitchFamily="34" charset="0"/>
                <a:cs typeface="Calibri" panose="020F0502020204030204" pitchFamily="34" charset="0"/>
              </a:rPr>
              <a:t>Ing. Francesca Ferrocci </a:t>
            </a:r>
          </a:p>
        </p:txBody>
      </p:sp>
    </p:spTree>
    <p:extLst>
      <p:ext uri="{BB962C8B-B14F-4D97-AF65-F5344CB8AC3E}">
        <p14:creationId xmlns:p14="http://schemas.microsoft.com/office/powerpoint/2010/main" val="4288748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F7830-DBC4-9E48-01BD-089BC7E3783F}"/>
            </a:ext>
          </a:extLst>
        </p:cNvPr>
        <p:cNvGrpSpPr/>
        <p:nvPr/>
      </p:nvGrpSpPr>
      <p:grpSpPr>
        <a:xfrm>
          <a:off x="0" y="0"/>
          <a:ext cx="0" cy="0"/>
          <a:chOff x="0" y="0"/>
          <a:chExt cx="0" cy="0"/>
        </a:xfrm>
      </p:grpSpPr>
      <p:grpSp>
        <p:nvGrpSpPr>
          <p:cNvPr id="2" name="Gruppo 1">
            <a:extLst>
              <a:ext uri="{FF2B5EF4-FFF2-40B4-BE49-F238E27FC236}">
                <a16:creationId xmlns:a16="http://schemas.microsoft.com/office/drawing/2014/main" id="{50C02A8D-5120-F0A8-0703-B6F5138FEC26}"/>
              </a:ext>
            </a:extLst>
          </p:cNvPr>
          <p:cNvGrpSpPr/>
          <p:nvPr/>
        </p:nvGrpSpPr>
        <p:grpSpPr>
          <a:xfrm>
            <a:off x="9330364" y="34266"/>
            <a:ext cx="2536868" cy="646455"/>
            <a:chOff x="2751545" y="382104"/>
            <a:chExt cx="2123109" cy="541020"/>
          </a:xfrm>
        </p:grpSpPr>
        <p:pic>
          <p:nvPicPr>
            <p:cNvPr id="5" name="object 5">
              <a:extLst>
                <a:ext uri="{FF2B5EF4-FFF2-40B4-BE49-F238E27FC236}">
                  <a16:creationId xmlns:a16="http://schemas.microsoft.com/office/drawing/2014/main" id="{F5A49203-51A3-839D-B56A-A3287326299E}"/>
                </a:ext>
              </a:extLst>
            </p:cNvPr>
            <p:cNvPicPr/>
            <p:nvPr/>
          </p:nvPicPr>
          <p:blipFill>
            <a:blip r:embed="rId3" cstate="print"/>
            <a:stretch>
              <a:fillRect/>
            </a:stretch>
          </p:blipFill>
          <p:spPr>
            <a:xfrm>
              <a:off x="3531576" y="450782"/>
              <a:ext cx="1343078" cy="200162"/>
            </a:xfrm>
            <a:prstGeom prst="rect">
              <a:avLst/>
            </a:prstGeom>
          </p:spPr>
        </p:pic>
        <p:pic>
          <p:nvPicPr>
            <p:cNvPr id="6" name="object 6">
              <a:extLst>
                <a:ext uri="{FF2B5EF4-FFF2-40B4-BE49-F238E27FC236}">
                  <a16:creationId xmlns:a16="http://schemas.microsoft.com/office/drawing/2014/main" id="{8EB5610B-5DAB-BBF2-2405-82EDA0C62F28}"/>
                </a:ext>
              </a:extLst>
            </p:cNvPr>
            <p:cNvPicPr/>
            <p:nvPr/>
          </p:nvPicPr>
          <p:blipFill>
            <a:blip r:embed="rId4" cstate="print"/>
            <a:stretch>
              <a:fillRect/>
            </a:stretch>
          </p:blipFill>
          <p:spPr>
            <a:xfrm>
              <a:off x="2751545" y="449267"/>
              <a:ext cx="319139" cy="202971"/>
            </a:xfrm>
            <a:prstGeom prst="rect">
              <a:avLst/>
            </a:prstGeom>
          </p:spPr>
        </p:pic>
        <p:pic>
          <p:nvPicPr>
            <p:cNvPr id="7" name="object 7">
              <a:extLst>
                <a:ext uri="{FF2B5EF4-FFF2-40B4-BE49-F238E27FC236}">
                  <a16:creationId xmlns:a16="http://schemas.microsoft.com/office/drawing/2014/main" id="{6BB8E8E7-E38B-DA19-B4A0-4E131213696B}"/>
                </a:ext>
              </a:extLst>
            </p:cNvPr>
            <p:cNvPicPr/>
            <p:nvPr/>
          </p:nvPicPr>
          <p:blipFill>
            <a:blip r:embed="rId5" cstate="print"/>
            <a:stretch>
              <a:fillRect/>
            </a:stretch>
          </p:blipFill>
          <p:spPr>
            <a:xfrm>
              <a:off x="3102780" y="447555"/>
              <a:ext cx="134404" cy="206425"/>
            </a:xfrm>
            <a:prstGeom prst="rect">
              <a:avLst/>
            </a:prstGeom>
          </p:spPr>
        </p:pic>
        <p:sp>
          <p:nvSpPr>
            <p:cNvPr id="8" name="object 8">
              <a:extLst>
                <a:ext uri="{FF2B5EF4-FFF2-40B4-BE49-F238E27FC236}">
                  <a16:creationId xmlns:a16="http://schemas.microsoft.com/office/drawing/2014/main" id="{27818093-6C67-4C07-F7C2-E320209A15B8}"/>
                </a:ext>
              </a:extLst>
            </p:cNvPr>
            <p:cNvSpPr/>
            <p:nvPr/>
          </p:nvSpPr>
          <p:spPr>
            <a:xfrm>
              <a:off x="3263608" y="382104"/>
              <a:ext cx="204470" cy="541020"/>
            </a:xfrm>
            <a:custGeom>
              <a:avLst/>
              <a:gdLst/>
              <a:ahLst/>
              <a:cxnLst/>
              <a:rect l="l" t="t" r="r" b="b"/>
              <a:pathLst>
                <a:path w="204470" h="541019">
                  <a:moveTo>
                    <a:pt x="120332" y="66941"/>
                  </a:moveTo>
                  <a:lnTo>
                    <a:pt x="0" y="66941"/>
                  </a:lnTo>
                  <a:lnTo>
                    <a:pt x="0" y="102501"/>
                  </a:lnTo>
                  <a:lnTo>
                    <a:pt x="0" y="150761"/>
                  </a:lnTo>
                  <a:lnTo>
                    <a:pt x="0" y="185051"/>
                  </a:lnTo>
                  <a:lnTo>
                    <a:pt x="0" y="234581"/>
                  </a:lnTo>
                  <a:lnTo>
                    <a:pt x="0" y="270141"/>
                  </a:lnTo>
                  <a:lnTo>
                    <a:pt x="120332" y="270141"/>
                  </a:lnTo>
                  <a:lnTo>
                    <a:pt x="120332" y="234581"/>
                  </a:lnTo>
                  <a:lnTo>
                    <a:pt x="35674" y="234581"/>
                  </a:lnTo>
                  <a:lnTo>
                    <a:pt x="35674" y="185051"/>
                  </a:lnTo>
                  <a:lnTo>
                    <a:pt x="107746" y="185051"/>
                  </a:lnTo>
                  <a:lnTo>
                    <a:pt x="107746" y="150761"/>
                  </a:lnTo>
                  <a:lnTo>
                    <a:pt x="35674" y="150761"/>
                  </a:lnTo>
                  <a:lnTo>
                    <a:pt x="35674" y="102501"/>
                  </a:lnTo>
                  <a:lnTo>
                    <a:pt x="120332" y="102501"/>
                  </a:lnTo>
                  <a:lnTo>
                    <a:pt x="120332" y="66941"/>
                  </a:lnTo>
                  <a:close/>
                </a:path>
                <a:path w="204470" h="541019">
                  <a:moveTo>
                    <a:pt x="204177" y="0"/>
                  </a:moveTo>
                  <a:lnTo>
                    <a:pt x="187312" y="0"/>
                  </a:lnTo>
                  <a:lnTo>
                    <a:pt x="187312" y="540804"/>
                  </a:lnTo>
                  <a:lnTo>
                    <a:pt x="204177" y="540804"/>
                  </a:lnTo>
                  <a:lnTo>
                    <a:pt x="204177" y="0"/>
                  </a:lnTo>
                  <a:close/>
                </a:path>
              </a:pathLst>
            </a:custGeom>
            <a:solidFill>
              <a:srgbClr val="002E6E"/>
            </a:solidFill>
          </p:spPr>
          <p:txBody>
            <a:bodyPr wrap="square" lIns="0" tIns="0" rIns="0" bIns="0" rtlCol="0"/>
            <a:lstStyle/>
            <a:p>
              <a:endParaRPr sz="2397"/>
            </a:p>
          </p:txBody>
        </p:sp>
      </p:grpSp>
      <p:sp>
        <p:nvSpPr>
          <p:cNvPr id="9" name="object 9">
            <a:extLst>
              <a:ext uri="{FF2B5EF4-FFF2-40B4-BE49-F238E27FC236}">
                <a16:creationId xmlns:a16="http://schemas.microsoft.com/office/drawing/2014/main" id="{521C531A-BA2D-DBF6-09C2-64DBA7E60462}"/>
              </a:ext>
            </a:extLst>
          </p:cNvPr>
          <p:cNvSpPr txBox="1">
            <a:spLocks noGrp="1"/>
          </p:cNvSpPr>
          <p:nvPr>
            <p:ph type="title"/>
          </p:nvPr>
        </p:nvSpPr>
        <p:spPr>
          <a:xfrm>
            <a:off x="6148682" y="1398644"/>
            <a:ext cx="5678695" cy="2230421"/>
          </a:xfrm>
          <a:prstGeom prst="rect">
            <a:avLst/>
          </a:prstGeom>
        </p:spPr>
        <p:txBody>
          <a:bodyPr vert="horz" wrap="square" lIns="0" tIns="101475" rIns="0" bIns="0" rtlCol="0" anchor="ctr">
            <a:spAutoFit/>
          </a:bodyPr>
          <a:lstStyle/>
          <a:p>
            <a:pPr algn="ctr">
              <a:lnSpc>
                <a:spcPct val="80000"/>
              </a:lnSpc>
            </a:pPr>
            <a:br>
              <a:rPr lang="it-IT" sz="3600" b="1" dirty="0">
                <a:solidFill>
                  <a:srgbClr val="002060"/>
                </a:solidFill>
                <a:latin typeface="Calibri" panose="020F0502020204030204" pitchFamily="34" charset="0"/>
                <a:cs typeface="Calibri" panose="020F0502020204030204" pitchFamily="34" charset="0"/>
              </a:rPr>
            </a:br>
            <a:r>
              <a:rPr lang="it-IT" sz="3400" u="sng" cap="all" dirty="0">
                <a:solidFill>
                  <a:srgbClr val="103676"/>
                </a:solidFill>
              </a:rPr>
              <a:t>FORMAZIONE DEL DATORE DI LAVORO: INDIVIDUAZIONE</a:t>
            </a:r>
            <a:br>
              <a:rPr lang="it-IT" sz="3400" b="1" u="sng" cap="all" dirty="0">
                <a:solidFill>
                  <a:srgbClr val="103676"/>
                </a:solidFill>
                <a:latin typeface="Calibri"/>
                <a:cs typeface="Calibri"/>
              </a:rPr>
            </a:br>
            <a:br>
              <a:rPr lang="it-IT" sz="3400" b="1" u="sng" cap="all" dirty="0">
                <a:solidFill>
                  <a:srgbClr val="103676"/>
                </a:solidFill>
                <a:latin typeface="Calibri"/>
                <a:cs typeface="Calibri"/>
              </a:rPr>
            </a:br>
            <a:r>
              <a:rPr lang="it-IT" sz="3400" b="1" u="sng" cap="all" dirty="0">
                <a:solidFill>
                  <a:srgbClr val="103676"/>
                </a:solidFill>
                <a:latin typeface="Calibri"/>
                <a:cs typeface="Calibri"/>
              </a:rPr>
              <a:t> </a:t>
            </a:r>
            <a:endParaRPr lang="it-IT" sz="3400" b="1" u="sng" cap="small" dirty="0">
              <a:solidFill>
                <a:srgbClr val="103676"/>
              </a:solidFill>
              <a:latin typeface="Calibri"/>
              <a:cs typeface="Calibri"/>
            </a:endParaRPr>
          </a:p>
        </p:txBody>
      </p:sp>
      <p:sp>
        <p:nvSpPr>
          <p:cNvPr id="13" name="object 4">
            <a:extLst>
              <a:ext uri="{FF2B5EF4-FFF2-40B4-BE49-F238E27FC236}">
                <a16:creationId xmlns:a16="http://schemas.microsoft.com/office/drawing/2014/main" id="{303A1248-FA1E-C67B-0FE6-9822A54B5DD3}"/>
              </a:ext>
            </a:extLst>
          </p:cNvPr>
          <p:cNvSpPr/>
          <p:nvPr/>
        </p:nvSpPr>
        <p:spPr>
          <a:xfrm>
            <a:off x="-135637" y="3337029"/>
            <a:ext cx="12320121" cy="3650084"/>
          </a:xfrm>
          <a:custGeom>
            <a:avLst/>
            <a:gdLst>
              <a:gd name="connsiteX0" fmla="*/ 3358644 w 3359014"/>
              <a:gd name="connsiteY0" fmla="*/ 9548 h 4679149"/>
              <a:gd name="connsiteX1" fmla="*/ 192491 w 3359014"/>
              <a:gd name="connsiteY1" fmla="*/ 0 h 4679149"/>
              <a:gd name="connsiteX2" fmla="*/ 602304 w 3359014"/>
              <a:gd name="connsiteY2" fmla="*/ 1356375 h 4679149"/>
              <a:gd name="connsiteX3" fmla="*/ 0 w 3359014"/>
              <a:gd name="connsiteY3" fmla="*/ 1356375 h 4679149"/>
              <a:gd name="connsiteX4" fmla="*/ 0 w 3359014"/>
              <a:gd name="connsiteY4" fmla="*/ 2956206 h 4679149"/>
              <a:gd name="connsiteX5" fmla="*/ 1057726 w 3359014"/>
              <a:gd name="connsiteY5" fmla="*/ 2956206 h 4679149"/>
              <a:gd name="connsiteX6" fmla="*/ 1574539 w 3359014"/>
              <a:gd name="connsiteY6" fmla="*/ 4679149 h 4679149"/>
              <a:gd name="connsiteX7" fmla="*/ 3359014 w 3359014"/>
              <a:gd name="connsiteY7" fmla="*/ 4679149 h 4679149"/>
              <a:gd name="connsiteX8" fmla="*/ 3358644 w 3359014"/>
              <a:gd name="connsiteY8"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1356375 h 4679149"/>
              <a:gd name="connsiteX4" fmla="*/ 5892484 w 9251498"/>
              <a:gd name="connsiteY4" fmla="*/ 2956206 h 4679149"/>
              <a:gd name="connsiteX5" fmla="*/ 6950210 w 9251498"/>
              <a:gd name="connsiteY5" fmla="*/ 2956206 h 4679149"/>
              <a:gd name="connsiteX6" fmla="*/ 0 w 9251498"/>
              <a:gd name="connsiteY6" fmla="*/ 4679149 h 4679149"/>
              <a:gd name="connsiteX7" fmla="*/ 9251498 w 9251498"/>
              <a:gd name="connsiteY7" fmla="*/ 4679149 h 4679149"/>
              <a:gd name="connsiteX8" fmla="*/ 9251128 w 9251498"/>
              <a:gd name="connsiteY8"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1356375 h 4679149"/>
              <a:gd name="connsiteX4" fmla="*/ 5892484 w 9251498"/>
              <a:gd name="connsiteY4" fmla="*/ 2956206 h 4679149"/>
              <a:gd name="connsiteX5" fmla="*/ 0 w 9251498"/>
              <a:gd name="connsiteY5" fmla="*/ 4679149 h 4679149"/>
              <a:gd name="connsiteX6" fmla="*/ 9251498 w 9251498"/>
              <a:gd name="connsiteY6" fmla="*/ 4679149 h 4679149"/>
              <a:gd name="connsiteX7" fmla="*/ 9251128 w 9251498"/>
              <a:gd name="connsiteY7"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2956206 h 4679149"/>
              <a:gd name="connsiteX4" fmla="*/ 0 w 9251498"/>
              <a:gd name="connsiteY4" fmla="*/ 4679149 h 4679149"/>
              <a:gd name="connsiteX5" fmla="*/ 9251498 w 9251498"/>
              <a:gd name="connsiteY5" fmla="*/ 4679149 h 4679149"/>
              <a:gd name="connsiteX6" fmla="*/ 9251128 w 9251498"/>
              <a:gd name="connsiteY6" fmla="*/ 9548 h 4679149"/>
              <a:gd name="connsiteX0" fmla="*/ 9251128 w 9251498"/>
              <a:gd name="connsiteY0" fmla="*/ 9548 h 4679149"/>
              <a:gd name="connsiteX1" fmla="*/ 6084975 w 9251498"/>
              <a:gd name="connsiteY1" fmla="*/ 0 h 4679149"/>
              <a:gd name="connsiteX2" fmla="*/ 5892484 w 9251498"/>
              <a:gd name="connsiteY2" fmla="*/ 2956206 h 4679149"/>
              <a:gd name="connsiteX3" fmla="*/ 0 w 9251498"/>
              <a:gd name="connsiteY3" fmla="*/ 4679149 h 4679149"/>
              <a:gd name="connsiteX4" fmla="*/ 9251498 w 9251498"/>
              <a:gd name="connsiteY4" fmla="*/ 4679149 h 4679149"/>
              <a:gd name="connsiteX5" fmla="*/ 9251128 w 9251498"/>
              <a:gd name="connsiteY5" fmla="*/ 9548 h 4679149"/>
              <a:gd name="connsiteX0" fmla="*/ 9251128 w 9251498"/>
              <a:gd name="connsiteY0" fmla="*/ 0 h 4669601"/>
              <a:gd name="connsiteX1" fmla="*/ 5892484 w 9251498"/>
              <a:gd name="connsiteY1" fmla="*/ 2946658 h 4669601"/>
              <a:gd name="connsiteX2" fmla="*/ 0 w 9251498"/>
              <a:gd name="connsiteY2" fmla="*/ 4669601 h 4669601"/>
              <a:gd name="connsiteX3" fmla="*/ 9251498 w 9251498"/>
              <a:gd name="connsiteY3" fmla="*/ 4669601 h 4669601"/>
              <a:gd name="connsiteX4" fmla="*/ 9251128 w 9251498"/>
              <a:gd name="connsiteY4" fmla="*/ 0 h 4669601"/>
              <a:gd name="connsiteX0" fmla="*/ 9232031 w 9251498"/>
              <a:gd name="connsiteY0" fmla="*/ 0 h 2740943"/>
              <a:gd name="connsiteX1" fmla="*/ 5892484 w 9251498"/>
              <a:gd name="connsiteY1" fmla="*/ 1018000 h 2740943"/>
              <a:gd name="connsiteX2" fmla="*/ 0 w 9251498"/>
              <a:gd name="connsiteY2" fmla="*/ 2740943 h 2740943"/>
              <a:gd name="connsiteX3" fmla="*/ 9251498 w 9251498"/>
              <a:gd name="connsiteY3" fmla="*/ 2740943 h 2740943"/>
              <a:gd name="connsiteX4" fmla="*/ 9232031 w 9251498"/>
              <a:gd name="connsiteY4" fmla="*/ 0 h 2740943"/>
              <a:gd name="connsiteX0" fmla="*/ 9232031 w 9251498"/>
              <a:gd name="connsiteY0" fmla="*/ 0 h 2740943"/>
              <a:gd name="connsiteX1" fmla="*/ 0 w 9251498"/>
              <a:gd name="connsiteY1" fmla="*/ 2740943 h 2740943"/>
              <a:gd name="connsiteX2" fmla="*/ 9251498 w 9251498"/>
              <a:gd name="connsiteY2" fmla="*/ 2740943 h 2740943"/>
              <a:gd name="connsiteX3" fmla="*/ 9232031 w 9251498"/>
              <a:gd name="connsiteY3" fmla="*/ 0 h 2740943"/>
            </a:gdLst>
            <a:ahLst/>
            <a:cxnLst>
              <a:cxn ang="0">
                <a:pos x="connsiteX0" y="connsiteY0"/>
              </a:cxn>
              <a:cxn ang="0">
                <a:pos x="connsiteX1" y="connsiteY1"/>
              </a:cxn>
              <a:cxn ang="0">
                <a:pos x="connsiteX2" y="connsiteY2"/>
              </a:cxn>
              <a:cxn ang="0">
                <a:pos x="connsiteX3" y="connsiteY3"/>
              </a:cxn>
            </a:cxnLst>
            <a:rect l="l" t="t" r="r" b="b"/>
            <a:pathLst>
              <a:path w="9251498" h="2740943">
                <a:moveTo>
                  <a:pt x="9232031" y="0"/>
                </a:moveTo>
                <a:lnTo>
                  <a:pt x="0" y="2740943"/>
                </a:lnTo>
                <a:lnTo>
                  <a:pt x="9251498" y="2740943"/>
                </a:lnTo>
                <a:cubicBezTo>
                  <a:pt x="9251375" y="1184409"/>
                  <a:pt x="9232154" y="1556534"/>
                  <a:pt x="9232031" y="0"/>
                </a:cubicBezTo>
                <a:close/>
              </a:path>
            </a:pathLst>
          </a:custGeom>
          <a:blipFill dpi="0" rotWithShape="1">
            <a:blip r:embed="rId6">
              <a:alphaModFix amt="94000"/>
            </a:blip>
            <a:srcRect/>
            <a:stretch>
              <a:fillRect/>
            </a:stretch>
          </a:blipFill>
        </p:spPr>
        <p:txBody>
          <a:bodyPr wrap="square" lIns="0" tIns="0" rIns="0" bIns="0" rtlCol="0"/>
          <a:lstStyle/>
          <a:p>
            <a:endParaRPr sz="2397"/>
          </a:p>
        </p:txBody>
      </p:sp>
      <p:sp>
        <p:nvSpPr>
          <p:cNvPr id="4" name="object 4">
            <a:extLst>
              <a:ext uri="{FF2B5EF4-FFF2-40B4-BE49-F238E27FC236}">
                <a16:creationId xmlns:a16="http://schemas.microsoft.com/office/drawing/2014/main" id="{0247212A-7952-7966-C2AF-C30813174202}"/>
              </a:ext>
            </a:extLst>
          </p:cNvPr>
          <p:cNvSpPr/>
          <p:nvPr/>
        </p:nvSpPr>
        <p:spPr>
          <a:xfrm>
            <a:off x="9151" y="0"/>
            <a:ext cx="4473344" cy="6231394"/>
          </a:xfrm>
          <a:custGeom>
            <a:avLst/>
            <a:gdLst/>
            <a:ahLst/>
            <a:cxnLst/>
            <a:rect l="l" t="t" r="r" b="b"/>
            <a:pathLst>
              <a:path w="3359150" h="4679315">
                <a:moveTo>
                  <a:pt x="1821316" y="0"/>
                </a:moveTo>
                <a:lnTo>
                  <a:pt x="192491" y="0"/>
                </a:lnTo>
                <a:lnTo>
                  <a:pt x="602304" y="1356375"/>
                </a:lnTo>
                <a:lnTo>
                  <a:pt x="0" y="1356375"/>
                </a:lnTo>
                <a:lnTo>
                  <a:pt x="0" y="2956206"/>
                </a:lnTo>
                <a:lnTo>
                  <a:pt x="1057726" y="2956206"/>
                </a:lnTo>
                <a:lnTo>
                  <a:pt x="1574539" y="4679149"/>
                </a:lnTo>
                <a:lnTo>
                  <a:pt x="3359014" y="4679149"/>
                </a:lnTo>
                <a:lnTo>
                  <a:pt x="1821316" y="0"/>
                </a:lnTo>
                <a:close/>
              </a:path>
            </a:pathLst>
          </a:custGeom>
          <a:solidFill>
            <a:srgbClr val="103676">
              <a:alpha val="34000"/>
            </a:srgbClr>
          </a:solidFill>
        </p:spPr>
        <p:txBody>
          <a:bodyPr wrap="square" lIns="0" tIns="0" rIns="0" bIns="0" rtlCol="0"/>
          <a:lstStyle/>
          <a:p>
            <a:endParaRPr sz="2397"/>
          </a:p>
        </p:txBody>
      </p:sp>
      <p:sp>
        <p:nvSpPr>
          <p:cNvPr id="14" name="object 6">
            <a:extLst>
              <a:ext uri="{FF2B5EF4-FFF2-40B4-BE49-F238E27FC236}">
                <a16:creationId xmlns:a16="http://schemas.microsoft.com/office/drawing/2014/main" id="{C9F15634-0F74-959B-ABC2-DF00D5F8AEB4}"/>
              </a:ext>
            </a:extLst>
          </p:cNvPr>
          <p:cNvSpPr/>
          <p:nvPr/>
        </p:nvSpPr>
        <p:spPr>
          <a:xfrm>
            <a:off x="257825" y="0"/>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endParaRPr sz="2397"/>
          </a:p>
        </p:txBody>
      </p:sp>
      <p:sp>
        <p:nvSpPr>
          <p:cNvPr id="18" name="Rettangolo 17">
            <a:extLst>
              <a:ext uri="{FF2B5EF4-FFF2-40B4-BE49-F238E27FC236}">
                <a16:creationId xmlns:a16="http://schemas.microsoft.com/office/drawing/2014/main" id="{421260A4-C9BC-640E-158C-5934AF4545DD}"/>
              </a:ext>
            </a:extLst>
          </p:cNvPr>
          <p:cNvSpPr/>
          <p:nvPr/>
        </p:nvSpPr>
        <p:spPr>
          <a:xfrm>
            <a:off x="5639364" y="1916285"/>
            <a:ext cx="3348666" cy="912109"/>
          </a:xfrm>
          <a:prstGeom prst="rect">
            <a:avLst/>
          </a:prstGeom>
        </p:spPr>
        <p:txBody>
          <a:bodyPr wrap="square">
            <a:spAutoFit/>
          </a:bodyPr>
          <a:lstStyle/>
          <a:p>
            <a:pPr algn="ctr"/>
            <a:endParaRPr lang="it-IT" sz="5327" b="1" u="sng" dirty="0"/>
          </a:p>
        </p:txBody>
      </p:sp>
    </p:spTree>
    <p:extLst>
      <p:ext uri="{BB962C8B-B14F-4D97-AF65-F5344CB8AC3E}">
        <p14:creationId xmlns:p14="http://schemas.microsoft.com/office/powerpoint/2010/main" val="1404910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0E8D0-3A10-6AD7-96EB-EF879CCC181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F13941FC-23DB-348D-96BE-F038181079DD}"/>
              </a:ext>
            </a:extLst>
          </p:cNvPr>
          <p:cNvSpPr>
            <a:spLocks noGrp="1"/>
          </p:cNvSpPr>
          <p:nvPr>
            <p:ph type="title"/>
          </p:nvPr>
        </p:nvSpPr>
        <p:spPr>
          <a:xfrm>
            <a:off x="938693" y="671481"/>
            <a:ext cx="10314614" cy="369332"/>
          </a:xfrm>
        </p:spPr>
        <p:txBody>
          <a:bodyPr/>
          <a:lstStyle/>
          <a:p>
            <a:pPr algn="l"/>
            <a:r>
              <a:rPr lang="it-IT" sz="2400" u="sng" cap="all" dirty="0">
                <a:solidFill>
                  <a:srgbClr val="103676"/>
                </a:solidFill>
              </a:rPr>
              <a:t>DATORE DI LAVORO: ART. 2 e art. 299 TUSL</a:t>
            </a:r>
          </a:p>
        </p:txBody>
      </p:sp>
      <p:sp>
        <p:nvSpPr>
          <p:cNvPr id="3" name="Segnaposto numero diapositiva 2">
            <a:extLst>
              <a:ext uri="{FF2B5EF4-FFF2-40B4-BE49-F238E27FC236}">
                <a16:creationId xmlns:a16="http://schemas.microsoft.com/office/drawing/2014/main" id="{3336272B-F458-6E42-B87A-96436F8781F3}"/>
              </a:ext>
            </a:extLst>
          </p:cNvPr>
          <p:cNvSpPr>
            <a:spLocks noGrp="1"/>
          </p:cNvSpPr>
          <p:nvPr>
            <p:ph type="sldNum" sz="quarter" idx="10"/>
          </p:nvPr>
        </p:nvSpPr>
        <p:spPr/>
        <p:txBody>
          <a:bodyPr/>
          <a:lstStyle/>
          <a:p>
            <a:pPr defTabSz="608853"/>
            <a:fld id="{B6F15528-21DE-4FAA-801E-634DDDAF4B2B}" type="slidenum">
              <a:rPr lang="it-IT">
                <a:latin typeface="Calibri"/>
              </a:rPr>
              <a:pPr defTabSz="608853"/>
              <a:t>11</a:t>
            </a:fld>
            <a:endParaRPr lang="it-IT" dirty="0">
              <a:latin typeface="Calibri"/>
            </a:endParaRPr>
          </a:p>
        </p:txBody>
      </p:sp>
      <p:sp>
        <p:nvSpPr>
          <p:cNvPr id="7" name="bg object 16">
            <a:extLst>
              <a:ext uri="{FF2B5EF4-FFF2-40B4-BE49-F238E27FC236}">
                <a16:creationId xmlns:a16="http://schemas.microsoft.com/office/drawing/2014/main" id="{AA5F4FD3-B58B-6FFF-2BEA-EEB82CBA1982}"/>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D9BBE6FE-2403-AEB0-E671-2998DDB5422A}"/>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10" name="Tabella 9">
            <a:extLst>
              <a:ext uri="{FF2B5EF4-FFF2-40B4-BE49-F238E27FC236}">
                <a16:creationId xmlns:a16="http://schemas.microsoft.com/office/drawing/2014/main" id="{35F388FE-DCAF-B80E-7FF3-4F2350B28D1B}"/>
              </a:ext>
            </a:extLst>
          </p:cNvPr>
          <p:cNvGraphicFramePr>
            <a:graphicFrameLocks noGrp="1"/>
          </p:cNvGraphicFramePr>
          <p:nvPr>
            <p:extLst>
              <p:ext uri="{D42A27DB-BD31-4B8C-83A1-F6EECF244321}">
                <p14:modId xmlns:p14="http://schemas.microsoft.com/office/powerpoint/2010/main" val="843919826"/>
              </p:ext>
            </p:extLst>
          </p:nvPr>
        </p:nvGraphicFramePr>
        <p:xfrm>
          <a:off x="616366" y="1169252"/>
          <a:ext cx="10915203" cy="1232879"/>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232879">
                <a:tc>
                  <a:txBody>
                    <a:bodyPr/>
                    <a:lstStyle/>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600" b="1" cap="all" baseline="0" dirty="0">
                          <a:solidFill>
                            <a:schemeClr val="tx2"/>
                          </a:solidFill>
                          <a:latin typeface="+mn-lt"/>
                          <a:ea typeface="+mn-ea"/>
                          <a:cs typeface="+mn-cs"/>
                        </a:rPr>
                        <a:t>«datore di lavoro»: </a:t>
                      </a:r>
                      <a:r>
                        <a:rPr lang="it-IT" sz="1600" b="1" i="1" cap="all" baseline="0" dirty="0">
                          <a:solidFill>
                            <a:schemeClr val="tx2"/>
                          </a:solidFill>
                          <a:latin typeface="+mn-lt"/>
                          <a:ea typeface="+mn-ea"/>
                          <a:cs typeface="+mn-cs"/>
                        </a:rPr>
                        <a:t>il soggetto titolare del rapporto di lavoro con il lavoratore </a:t>
                      </a:r>
                      <a:r>
                        <a:rPr lang="it-IT" sz="1600" b="1" u="sng" cap="all" baseline="0" dirty="0">
                          <a:solidFill>
                            <a:schemeClr val="tx2"/>
                          </a:solidFill>
                          <a:latin typeface="+mn-lt"/>
                          <a:ea typeface="+mn-ea"/>
                          <a:cs typeface="+mn-cs"/>
                        </a:rPr>
                        <a:t>o, comunque, </a:t>
                      </a:r>
                      <a:r>
                        <a:rPr lang="it-IT" sz="1600" b="1" cap="all" baseline="0" dirty="0">
                          <a:solidFill>
                            <a:schemeClr val="tx2"/>
                          </a:solidFill>
                          <a:latin typeface="+mn-lt"/>
                          <a:ea typeface="+mn-ea"/>
                          <a:cs typeface="+mn-cs"/>
                        </a:rPr>
                        <a:t>il soggetto che, secondo il tipo e l'assetto dell'organizzazione nel cui ambito il lavoratore presta la propria attività, </a:t>
                      </a:r>
                      <a:r>
                        <a:rPr lang="it-IT" sz="1600" b="1" i="1" cap="all" baseline="0" dirty="0">
                          <a:solidFill>
                            <a:schemeClr val="tx2"/>
                          </a:solidFill>
                          <a:latin typeface="+mn-lt"/>
                          <a:ea typeface="+mn-ea"/>
                          <a:cs typeface="+mn-cs"/>
                        </a:rPr>
                        <a:t>ha la responsabilità dell'organizzazione stessa o dell'unità produttiva in quanto esercita i poteri decisionali e di spesa</a:t>
                      </a:r>
                      <a:endParaRPr lang="it-IT" sz="1600" b="1" cap="all" baseline="0" dirty="0">
                        <a:solidFill>
                          <a:schemeClr val="tx2"/>
                        </a:solidFill>
                        <a:latin typeface="+mn-lt"/>
                        <a:ea typeface="+mn-ea"/>
                        <a:cs typeface="+mn-cs"/>
                      </a:endParaRP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6" name="object 6">
            <a:extLst>
              <a:ext uri="{FF2B5EF4-FFF2-40B4-BE49-F238E27FC236}">
                <a16:creationId xmlns:a16="http://schemas.microsoft.com/office/drawing/2014/main" id="{B0D1FCFC-A818-9F04-AFE3-71139819AD42}"/>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graphicFrame>
        <p:nvGraphicFramePr>
          <p:cNvPr id="8" name="Tabella 7">
            <a:extLst>
              <a:ext uri="{FF2B5EF4-FFF2-40B4-BE49-F238E27FC236}">
                <a16:creationId xmlns:a16="http://schemas.microsoft.com/office/drawing/2014/main" id="{974D52F6-022A-604A-1D4A-742E39812884}"/>
              </a:ext>
            </a:extLst>
          </p:cNvPr>
          <p:cNvGraphicFramePr>
            <a:graphicFrameLocks noGrp="1"/>
          </p:cNvGraphicFramePr>
          <p:nvPr>
            <p:extLst>
              <p:ext uri="{D42A27DB-BD31-4B8C-83A1-F6EECF244321}">
                <p14:modId xmlns:p14="http://schemas.microsoft.com/office/powerpoint/2010/main" val="3887942600"/>
              </p:ext>
            </p:extLst>
          </p:nvPr>
        </p:nvGraphicFramePr>
        <p:xfrm>
          <a:off x="562633" y="2664961"/>
          <a:ext cx="10968935" cy="1075396"/>
        </p:xfrm>
        <a:graphic>
          <a:graphicData uri="http://schemas.openxmlformats.org/drawingml/2006/table">
            <a:tbl>
              <a:tblPr firstRow="1" bandRow="1">
                <a:tableStyleId>{5C22544A-7EE6-4342-B048-85BDC9FD1C3A}</a:tableStyleId>
              </a:tblPr>
              <a:tblGrid>
                <a:gridCol w="10968935">
                  <a:extLst>
                    <a:ext uri="{9D8B030D-6E8A-4147-A177-3AD203B41FA5}">
                      <a16:colId xmlns:a16="http://schemas.microsoft.com/office/drawing/2014/main" val="951336313"/>
                    </a:ext>
                  </a:extLst>
                </a:gridCol>
              </a:tblGrid>
              <a:tr h="1075396">
                <a:tc>
                  <a:txBody>
                    <a:bodyPr/>
                    <a:lstStyle/>
                    <a:p>
                      <a:pPr marL="285750" marR="0" lvl="0" indent="-285750" algn="just" defTabSz="914400" eaLnBrk="1" fontAlgn="base" latinLnBrk="0" hangingPunct="1">
                        <a:lnSpc>
                          <a:spcPct val="93000"/>
                        </a:lnSpc>
                        <a:spcBef>
                          <a:spcPct val="0"/>
                        </a:spcBef>
                        <a:spcAft>
                          <a:spcPct val="0"/>
                        </a:spcAft>
                        <a:buClr>
                          <a:srgbClr val="000000"/>
                        </a:buClr>
                        <a:buSzPct val="51000"/>
                        <a:buFont typeface="Wingdings" panose="05000000000000000000" pitchFamily="2" charset="2"/>
                        <a:buChar char="ü"/>
                        <a:tabLst/>
                        <a:defRPr/>
                      </a:pPr>
                      <a:r>
                        <a:rPr lang="it-IT" sz="1600" b="1" cap="all" baseline="0" dirty="0">
                          <a:solidFill>
                            <a:schemeClr val="tx2"/>
                          </a:solidFill>
                          <a:latin typeface="+mn-lt"/>
                          <a:ea typeface="+mn-ea"/>
                          <a:cs typeface="+mn-cs"/>
                        </a:rPr>
                        <a:t>Alla definizione del </a:t>
                      </a:r>
                      <a:r>
                        <a:rPr lang="it-IT" sz="1600" b="1" cap="all" baseline="0" dirty="0" err="1">
                          <a:solidFill>
                            <a:schemeClr val="tx2"/>
                          </a:solidFill>
                          <a:latin typeface="+mn-lt"/>
                          <a:ea typeface="+mn-ea"/>
                          <a:cs typeface="+mn-cs"/>
                        </a:rPr>
                        <a:t>tusl</a:t>
                      </a:r>
                      <a:r>
                        <a:rPr lang="it-IT" sz="1600" b="1" cap="all" baseline="0" dirty="0">
                          <a:solidFill>
                            <a:schemeClr val="tx2"/>
                          </a:solidFill>
                          <a:latin typeface="+mn-lt"/>
                          <a:ea typeface="+mn-ea"/>
                          <a:cs typeface="+mn-cs"/>
                        </a:rPr>
                        <a:t>, Si aggiunge il datore di lavoro in senso formale. È titolare di una posizione di garanzia chiunque abbia avuto una </a:t>
                      </a:r>
                      <a:r>
                        <a:rPr lang="it-IT" sz="1600" b="1" i="1" cap="all" baseline="0" dirty="0">
                          <a:solidFill>
                            <a:schemeClr val="tx2"/>
                          </a:solidFill>
                          <a:latin typeface="+mn-lt"/>
                          <a:ea typeface="+mn-ea"/>
                          <a:cs typeface="+mn-cs"/>
                        </a:rPr>
                        <a:t>Regolare investitura</a:t>
                      </a:r>
                      <a:endParaRPr lang="it-IT" sz="1600" b="1" cap="all" baseline="0" dirty="0">
                        <a:solidFill>
                          <a:schemeClr val="tx2"/>
                        </a:solidFill>
                        <a:latin typeface="+mn-lt"/>
                        <a:ea typeface="+mn-ea"/>
                        <a:cs typeface="+mn-cs"/>
                      </a:endParaRPr>
                    </a:p>
                    <a:p>
                      <a:pPr marL="285750" marR="0" lvl="0" indent="-285750" algn="just" defTabSz="914400" eaLnBrk="1" fontAlgn="base" latinLnBrk="0" hangingPunct="1">
                        <a:lnSpc>
                          <a:spcPct val="93000"/>
                        </a:lnSpc>
                        <a:spcBef>
                          <a:spcPct val="0"/>
                        </a:spcBef>
                        <a:spcAft>
                          <a:spcPct val="0"/>
                        </a:spcAft>
                        <a:buClr>
                          <a:srgbClr val="000000"/>
                        </a:buClr>
                        <a:buSzPct val="51000"/>
                        <a:buFont typeface="Wingdings" panose="05000000000000000000" pitchFamily="2" charset="2"/>
                        <a:buChar char="ü"/>
                        <a:tabLst/>
                        <a:defRPr/>
                      </a:pPr>
                      <a:r>
                        <a:rPr lang="it-IT" sz="1600" b="1" cap="all" baseline="0" dirty="0">
                          <a:solidFill>
                            <a:schemeClr val="tx2"/>
                          </a:solidFill>
                          <a:latin typeface="+mn-lt"/>
                          <a:ea typeface="+mn-ea"/>
                          <a:cs typeface="+mn-cs"/>
                        </a:rPr>
                        <a:t>Presenza di atto aziendale (es.: delibera di un cda CON CUI UNA PERSONA che potrebbe essere l’amministratore delegato VIENE INDIVIDUATA COME DATORE DI LAVORO)</a:t>
                      </a:r>
                      <a:endParaRPr lang="it-IT" altLang="it-IT" sz="1600" b="1" cap="all" baseline="0" dirty="0">
                        <a:solidFill>
                          <a:schemeClr val="tx2"/>
                        </a:solidFill>
                        <a:latin typeface="+mn-lt"/>
                        <a:ea typeface="+mn-ea"/>
                        <a:cs typeface="+mn-cs"/>
                      </a:endParaRP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graphicFrame>
        <p:nvGraphicFramePr>
          <p:cNvPr id="11" name="Tabella 10">
            <a:extLst>
              <a:ext uri="{FF2B5EF4-FFF2-40B4-BE49-F238E27FC236}">
                <a16:creationId xmlns:a16="http://schemas.microsoft.com/office/drawing/2014/main" id="{0CB00553-B5D7-F673-6026-760B07E48699}"/>
              </a:ext>
            </a:extLst>
          </p:cNvPr>
          <p:cNvGraphicFramePr>
            <a:graphicFrameLocks noGrp="1"/>
          </p:cNvGraphicFramePr>
          <p:nvPr>
            <p:extLst>
              <p:ext uri="{D42A27DB-BD31-4B8C-83A1-F6EECF244321}">
                <p14:modId xmlns:p14="http://schemas.microsoft.com/office/powerpoint/2010/main" val="3404732152"/>
              </p:ext>
            </p:extLst>
          </p:nvPr>
        </p:nvGraphicFramePr>
        <p:xfrm>
          <a:off x="562633" y="4116152"/>
          <a:ext cx="10968935" cy="1255563"/>
        </p:xfrm>
        <a:graphic>
          <a:graphicData uri="http://schemas.openxmlformats.org/drawingml/2006/table">
            <a:tbl>
              <a:tblPr firstRow="1" bandRow="1">
                <a:tableStyleId>{5C22544A-7EE6-4342-B048-85BDC9FD1C3A}</a:tableStyleId>
              </a:tblPr>
              <a:tblGrid>
                <a:gridCol w="10968935">
                  <a:extLst>
                    <a:ext uri="{9D8B030D-6E8A-4147-A177-3AD203B41FA5}">
                      <a16:colId xmlns:a16="http://schemas.microsoft.com/office/drawing/2014/main" val="951336313"/>
                    </a:ext>
                  </a:extLst>
                </a:gridCol>
              </a:tblGrid>
              <a:tr h="1075396">
                <a:tc>
                  <a:txBody>
                    <a:bodyPr/>
                    <a:lstStyle/>
                    <a:p>
                      <a:pPr marL="285750" marR="0" lvl="0" indent="-285750" algn="just" defTabSz="914400" eaLnBrk="1" fontAlgn="base" latinLnBrk="0" hangingPunct="1">
                        <a:lnSpc>
                          <a:spcPct val="93000"/>
                        </a:lnSpc>
                        <a:spcBef>
                          <a:spcPct val="0"/>
                        </a:spcBef>
                        <a:spcAft>
                          <a:spcPct val="0"/>
                        </a:spcAft>
                        <a:buClr>
                          <a:srgbClr val="000000"/>
                        </a:buClr>
                        <a:buSzPct val="45000"/>
                        <a:buFont typeface="Wingdings" panose="05000000000000000000" pitchFamily="2" charset="2"/>
                        <a:buChar char="ü"/>
                        <a:tabLst/>
                        <a:defRPr/>
                      </a:pPr>
                      <a:r>
                        <a:rPr lang="it-IT" sz="1600" b="1" cap="all" baseline="0" dirty="0">
                          <a:solidFill>
                            <a:schemeClr val="tx2"/>
                          </a:solidFill>
                          <a:latin typeface="+mn-lt"/>
                          <a:ea typeface="+mn-ea"/>
                          <a:cs typeface="+mn-cs"/>
                        </a:rPr>
                        <a:t>In una stessa impresa più persone possono essere individuate quali datori di lavoro su ciascuna delle quali ricadono le responsabilità penali: bisogna definire tramite documenti scritti, compiti dei componenti del vertice aziendale o individuare il responsabile dell’attuazione delle norme di sicurezza (a cui spettano </a:t>
                      </a:r>
                      <a:r>
                        <a:rPr lang="it-IT" sz="1600" b="1" u="sng" cap="all" baseline="0" dirty="0">
                          <a:solidFill>
                            <a:schemeClr val="tx2"/>
                          </a:solidFill>
                          <a:latin typeface="+mn-lt"/>
                          <a:ea typeface="+mn-ea"/>
                          <a:cs typeface="+mn-cs"/>
                        </a:rPr>
                        <a:t>IN CONCRETO </a:t>
                      </a:r>
                      <a:r>
                        <a:rPr lang="it-IT" sz="1600" b="1" cap="all" baseline="0" dirty="0">
                          <a:solidFill>
                            <a:schemeClr val="tx2"/>
                          </a:solidFill>
                          <a:latin typeface="+mn-lt"/>
                          <a:ea typeface="+mn-ea"/>
                          <a:cs typeface="+mn-cs"/>
                        </a:rPr>
                        <a:t>i poteri decisionali e di spesa). Se tali poteri riscontrino limiti, risponderà un soggetto sovraordinato</a:t>
                      </a:r>
                      <a:endParaRPr lang="it-IT" altLang="it-IT" sz="1600" b="1" cap="all" baseline="0" dirty="0">
                        <a:solidFill>
                          <a:schemeClr val="tx2"/>
                        </a:solidFill>
                        <a:latin typeface="+mn-lt"/>
                        <a:ea typeface="+mn-ea"/>
                        <a:cs typeface="+mn-cs"/>
                      </a:endParaRP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Tree>
    <p:extLst>
      <p:ext uri="{BB962C8B-B14F-4D97-AF65-F5344CB8AC3E}">
        <p14:creationId xmlns:p14="http://schemas.microsoft.com/office/powerpoint/2010/main" val="99426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0BD45-41D6-D5E4-2070-70B86B803E6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61ED3F8-5F65-2792-22F2-B8436B967ECF}"/>
              </a:ext>
            </a:extLst>
          </p:cNvPr>
          <p:cNvSpPr>
            <a:spLocks noGrp="1"/>
          </p:cNvSpPr>
          <p:nvPr>
            <p:ph type="title"/>
          </p:nvPr>
        </p:nvSpPr>
        <p:spPr>
          <a:xfrm>
            <a:off x="938693" y="671481"/>
            <a:ext cx="10314614" cy="369332"/>
          </a:xfrm>
        </p:spPr>
        <p:txBody>
          <a:bodyPr/>
          <a:lstStyle/>
          <a:p>
            <a:pPr algn="l"/>
            <a:r>
              <a:rPr lang="it-IT" sz="2400" u="sng" cap="small" dirty="0">
                <a:solidFill>
                  <a:srgbClr val="103676"/>
                </a:solidFill>
              </a:rPr>
              <a:t>DATORE DI LAVORO NELLE SENTENZE</a:t>
            </a:r>
          </a:p>
        </p:txBody>
      </p:sp>
      <p:sp>
        <p:nvSpPr>
          <p:cNvPr id="3" name="Segnaposto numero diapositiva 2">
            <a:extLst>
              <a:ext uri="{FF2B5EF4-FFF2-40B4-BE49-F238E27FC236}">
                <a16:creationId xmlns:a16="http://schemas.microsoft.com/office/drawing/2014/main" id="{76CE704E-C838-0C5D-086C-081D50B1A2DB}"/>
              </a:ext>
            </a:extLst>
          </p:cNvPr>
          <p:cNvSpPr>
            <a:spLocks noGrp="1"/>
          </p:cNvSpPr>
          <p:nvPr>
            <p:ph type="sldNum" sz="quarter" idx="10"/>
          </p:nvPr>
        </p:nvSpPr>
        <p:spPr/>
        <p:txBody>
          <a:bodyPr/>
          <a:lstStyle/>
          <a:p>
            <a:pPr defTabSz="608853"/>
            <a:fld id="{B6F15528-21DE-4FAA-801E-634DDDAF4B2B}" type="slidenum">
              <a:rPr lang="it-IT">
                <a:latin typeface="Calibri"/>
              </a:rPr>
              <a:pPr defTabSz="608853"/>
              <a:t>12</a:t>
            </a:fld>
            <a:endParaRPr lang="it-IT" dirty="0">
              <a:latin typeface="Calibri"/>
            </a:endParaRPr>
          </a:p>
        </p:txBody>
      </p:sp>
      <p:sp>
        <p:nvSpPr>
          <p:cNvPr id="7" name="bg object 16">
            <a:extLst>
              <a:ext uri="{FF2B5EF4-FFF2-40B4-BE49-F238E27FC236}">
                <a16:creationId xmlns:a16="http://schemas.microsoft.com/office/drawing/2014/main" id="{84FD1737-525F-AE54-E893-A29E121D893D}"/>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6856662A-8A38-60BC-4999-4BB8696CFB40}"/>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10" name="Tabella 9">
            <a:extLst>
              <a:ext uri="{FF2B5EF4-FFF2-40B4-BE49-F238E27FC236}">
                <a16:creationId xmlns:a16="http://schemas.microsoft.com/office/drawing/2014/main" id="{730C0D3D-DFC9-A684-BE29-F24200D47A53}"/>
              </a:ext>
            </a:extLst>
          </p:cNvPr>
          <p:cNvGraphicFramePr>
            <a:graphicFrameLocks noGrp="1"/>
          </p:cNvGraphicFramePr>
          <p:nvPr>
            <p:extLst>
              <p:ext uri="{D42A27DB-BD31-4B8C-83A1-F6EECF244321}">
                <p14:modId xmlns:p14="http://schemas.microsoft.com/office/powerpoint/2010/main" val="2593036487"/>
              </p:ext>
            </p:extLst>
          </p:nvPr>
        </p:nvGraphicFramePr>
        <p:xfrm>
          <a:off x="616366" y="1376910"/>
          <a:ext cx="10915203" cy="2177075"/>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405170">
                <a:tc>
                  <a:txBody>
                    <a:bodyPr/>
                    <a:lstStyle/>
                    <a:p>
                      <a:pPr lvl="0" algn="just" fontAlgn="base">
                        <a:lnSpc>
                          <a:spcPct val="93000"/>
                        </a:lnSpc>
                        <a:spcBef>
                          <a:spcPct val="0"/>
                        </a:spcBef>
                        <a:spcAft>
                          <a:spcPct val="0"/>
                        </a:spcAft>
                        <a:buClr>
                          <a:srgbClr val="000000"/>
                        </a:buClr>
                        <a:buSzPct val="45000"/>
                        <a:defRPr/>
                      </a:pPr>
                      <a:r>
                        <a:rPr lang="it-IT" sz="1900" b="1" cap="all" baseline="0" dirty="0">
                          <a:solidFill>
                            <a:schemeClr val="tx2"/>
                          </a:solidFill>
                          <a:latin typeface="+mn-lt"/>
                          <a:ea typeface="+mn-ea"/>
                          <a:cs typeface="+mn-cs"/>
                        </a:rPr>
                        <a:t> </a:t>
                      </a:r>
                      <a:r>
                        <a:rPr lang="it-IT" altLang="it-IT" sz="1800" b="1" cap="all" baseline="0" dirty="0">
                          <a:solidFill>
                            <a:schemeClr val="tx2"/>
                          </a:solidFill>
                          <a:latin typeface="+mn-lt"/>
                          <a:ea typeface="+mn-ea"/>
                          <a:cs typeface="+mn-cs"/>
                        </a:rPr>
                        <a:t>L’individuazione del datore di lavoro da parte del C.d.A. afferisce alla c.d. «delega interna» ex art. 2381 c.c.</a:t>
                      </a:r>
                    </a:p>
                    <a:p>
                      <a:pPr lvl="0" algn="just" fontAlgn="base">
                        <a:lnSpc>
                          <a:spcPct val="93000"/>
                        </a:lnSpc>
                        <a:spcBef>
                          <a:spcPct val="0"/>
                        </a:spcBef>
                        <a:spcAft>
                          <a:spcPct val="0"/>
                        </a:spcAft>
                        <a:buClr>
                          <a:srgbClr val="000000"/>
                        </a:buClr>
                        <a:buSzPct val="45000"/>
                        <a:defRPr/>
                      </a:pPr>
                      <a:r>
                        <a:rPr lang="it-IT" altLang="it-IT" sz="1800" b="1" cap="all" baseline="0" dirty="0">
                          <a:solidFill>
                            <a:schemeClr val="tx2"/>
                          </a:solidFill>
                          <a:latin typeface="+mn-lt"/>
                          <a:ea typeface="+mn-ea"/>
                          <a:cs typeface="+mn-cs"/>
                        </a:rPr>
                        <a:t>è una scelta libera e consapevole da parte del collegio rispetto alla persona incaricata di svolgere le funzioni che la legge descrive all’articolo 2, comma 1, lettera b), del d.lgs. n. 81/2008</a:t>
                      </a:r>
                    </a:p>
                    <a:p>
                      <a:pPr lvl="0" algn="just" fontAlgn="base">
                        <a:lnSpc>
                          <a:spcPct val="93000"/>
                        </a:lnSpc>
                        <a:spcBef>
                          <a:spcPct val="0"/>
                        </a:spcBef>
                        <a:spcAft>
                          <a:spcPct val="0"/>
                        </a:spcAft>
                        <a:buClr>
                          <a:srgbClr val="000000"/>
                        </a:buClr>
                        <a:buSzPct val="45000"/>
                        <a:defRPr/>
                      </a:pPr>
                      <a:r>
                        <a:rPr lang="it-IT" altLang="it-IT" sz="1800" b="1" cap="all" baseline="0" dirty="0">
                          <a:solidFill>
                            <a:schemeClr val="tx2"/>
                          </a:solidFill>
                          <a:latin typeface="+mn-lt"/>
                          <a:ea typeface="+mn-ea"/>
                          <a:cs typeface="+mn-cs"/>
                        </a:rPr>
                        <a:t>Tale individuazione non è una «tecnicamente» una delega (anche se spesso proprio i Giudici usano, impropriamente, tale formula). ha spesso la forma della procura notarile (Cass. </a:t>
                      </a:r>
                      <a:r>
                        <a:rPr lang="it-IT" altLang="it-IT" sz="1800" b="1" cap="all" baseline="0" dirty="0" err="1">
                          <a:solidFill>
                            <a:schemeClr val="tx2"/>
                          </a:solidFill>
                          <a:latin typeface="+mn-lt"/>
                          <a:ea typeface="+mn-ea"/>
                          <a:cs typeface="+mn-cs"/>
                        </a:rPr>
                        <a:t>pen</a:t>
                      </a:r>
                      <a:r>
                        <a:rPr lang="it-IT" altLang="it-IT" sz="1800" b="1" cap="all" baseline="0" dirty="0">
                          <a:solidFill>
                            <a:schemeClr val="tx2"/>
                          </a:solidFill>
                          <a:latin typeface="+mn-lt"/>
                          <a:ea typeface="+mn-ea"/>
                          <a:cs typeface="+mn-cs"/>
                        </a:rPr>
                        <a:t>., sez. IV, n. 8473 del 27 febbraio 2023)</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6" name="object 6">
            <a:extLst>
              <a:ext uri="{FF2B5EF4-FFF2-40B4-BE49-F238E27FC236}">
                <a16:creationId xmlns:a16="http://schemas.microsoft.com/office/drawing/2014/main" id="{A2F2CEFA-5983-1559-18D0-4334E5A2C371}"/>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graphicFrame>
        <p:nvGraphicFramePr>
          <p:cNvPr id="8" name="Tabella 7">
            <a:extLst>
              <a:ext uri="{FF2B5EF4-FFF2-40B4-BE49-F238E27FC236}">
                <a16:creationId xmlns:a16="http://schemas.microsoft.com/office/drawing/2014/main" id="{9A7735E5-DC94-F803-C3A1-6A71CB0B31AD}"/>
              </a:ext>
            </a:extLst>
          </p:cNvPr>
          <p:cNvGraphicFramePr>
            <a:graphicFrameLocks noGrp="1"/>
          </p:cNvGraphicFramePr>
          <p:nvPr>
            <p:extLst>
              <p:ext uri="{D42A27DB-BD31-4B8C-83A1-F6EECF244321}">
                <p14:modId xmlns:p14="http://schemas.microsoft.com/office/powerpoint/2010/main" val="3560326341"/>
              </p:ext>
            </p:extLst>
          </p:nvPr>
        </p:nvGraphicFramePr>
        <p:xfrm>
          <a:off x="565597" y="4221162"/>
          <a:ext cx="10915203" cy="1075396"/>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075396">
                <a:tc>
                  <a:txBody>
                    <a:bodyPr/>
                    <a:lstStyle/>
                    <a:p>
                      <a:pPr marL="0" marR="0" lvl="0" indent="0" algn="just" defTabSz="914400" eaLnBrk="1" fontAlgn="base" latinLnBrk="0" hangingPunct="1">
                        <a:lnSpc>
                          <a:spcPct val="93000"/>
                        </a:lnSpc>
                        <a:spcBef>
                          <a:spcPct val="0"/>
                        </a:spcBef>
                        <a:spcAft>
                          <a:spcPct val="0"/>
                        </a:spcAft>
                        <a:buClr>
                          <a:srgbClr val="000000"/>
                        </a:buClr>
                        <a:buSzPct val="45000"/>
                        <a:buFontTx/>
                        <a:buNone/>
                        <a:tabLst/>
                        <a:defRPr/>
                      </a:pPr>
                      <a:r>
                        <a:rPr lang="it-IT" altLang="it-IT" sz="1800" b="1" cap="all" baseline="0" dirty="0">
                          <a:solidFill>
                            <a:schemeClr val="tx2"/>
                          </a:solidFill>
                          <a:latin typeface="+mn-lt"/>
                          <a:ea typeface="+mn-ea"/>
                          <a:cs typeface="+mn-cs"/>
                        </a:rPr>
                        <a:t>Per quanto riguarda La delega, questa è rilasciata dal datore di lavoro ad altri soggetti ed è, quindi, un atto di gestione, per la cui validità la legge richiede determinati requisiti (indicati all’articolo 16 del d.lgs. n. 81/2008)</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Tree>
    <p:extLst>
      <p:ext uri="{BB962C8B-B14F-4D97-AF65-F5344CB8AC3E}">
        <p14:creationId xmlns:p14="http://schemas.microsoft.com/office/powerpoint/2010/main" val="3183961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BD9D9-88DE-09CA-3AA4-8F2102CD9FF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060B1D-9FA5-6661-C704-C0DB218E7AD2}"/>
              </a:ext>
            </a:extLst>
          </p:cNvPr>
          <p:cNvSpPr>
            <a:spLocks noGrp="1"/>
          </p:cNvSpPr>
          <p:nvPr>
            <p:ph type="title"/>
          </p:nvPr>
        </p:nvSpPr>
        <p:spPr>
          <a:xfrm>
            <a:off x="938693" y="671481"/>
            <a:ext cx="10314614" cy="369332"/>
          </a:xfrm>
        </p:spPr>
        <p:txBody>
          <a:bodyPr/>
          <a:lstStyle/>
          <a:p>
            <a:pPr algn="l"/>
            <a:r>
              <a:rPr lang="it-IT" sz="2400" u="sng" cap="all" dirty="0">
                <a:solidFill>
                  <a:srgbClr val="103676"/>
                </a:solidFill>
              </a:rPr>
              <a:t>Dirigente e preposto</a:t>
            </a:r>
          </a:p>
        </p:txBody>
      </p:sp>
      <p:sp>
        <p:nvSpPr>
          <p:cNvPr id="3" name="Segnaposto numero diapositiva 2">
            <a:extLst>
              <a:ext uri="{FF2B5EF4-FFF2-40B4-BE49-F238E27FC236}">
                <a16:creationId xmlns:a16="http://schemas.microsoft.com/office/drawing/2014/main" id="{A759D0D0-E703-26ED-E2BD-280A75279AA6}"/>
              </a:ext>
            </a:extLst>
          </p:cNvPr>
          <p:cNvSpPr>
            <a:spLocks noGrp="1"/>
          </p:cNvSpPr>
          <p:nvPr>
            <p:ph type="sldNum" sz="quarter" idx="10"/>
          </p:nvPr>
        </p:nvSpPr>
        <p:spPr/>
        <p:txBody>
          <a:bodyPr/>
          <a:lstStyle/>
          <a:p>
            <a:pPr defTabSz="608853"/>
            <a:fld id="{B6F15528-21DE-4FAA-801E-634DDDAF4B2B}" type="slidenum">
              <a:rPr lang="it-IT">
                <a:latin typeface="Calibri"/>
              </a:rPr>
              <a:pPr defTabSz="608853"/>
              <a:t>13</a:t>
            </a:fld>
            <a:endParaRPr lang="it-IT" dirty="0">
              <a:latin typeface="Calibri"/>
            </a:endParaRPr>
          </a:p>
        </p:txBody>
      </p:sp>
      <p:sp>
        <p:nvSpPr>
          <p:cNvPr id="7" name="bg object 16">
            <a:extLst>
              <a:ext uri="{FF2B5EF4-FFF2-40B4-BE49-F238E27FC236}">
                <a16:creationId xmlns:a16="http://schemas.microsoft.com/office/drawing/2014/main" id="{BB846F86-E6D9-B426-8DE2-382A8ED45CAA}"/>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2EE3875F-B7C1-2932-6C66-6D9557F03B69}"/>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10" name="Tabella 9">
            <a:extLst>
              <a:ext uri="{FF2B5EF4-FFF2-40B4-BE49-F238E27FC236}">
                <a16:creationId xmlns:a16="http://schemas.microsoft.com/office/drawing/2014/main" id="{C1FD887B-760E-B500-2FD3-403E8EC9A6B2}"/>
              </a:ext>
            </a:extLst>
          </p:cNvPr>
          <p:cNvGraphicFramePr>
            <a:graphicFrameLocks noGrp="1"/>
          </p:cNvGraphicFramePr>
          <p:nvPr>
            <p:extLst>
              <p:ext uri="{D42A27DB-BD31-4B8C-83A1-F6EECF244321}">
                <p14:modId xmlns:p14="http://schemas.microsoft.com/office/powerpoint/2010/main" val="4198575992"/>
              </p:ext>
            </p:extLst>
          </p:nvPr>
        </p:nvGraphicFramePr>
        <p:xfrm>
          <a:off x="616366" y="1711889"/>
          <a:ext cx="10915203" cy="1012376"/>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012376">
                <a:tc>
                  <a:txBody>
                    <a:bodyPr/>
                    <a:lstStyle/>
                    <a:p>
                      <a:r>
                        <a:rPr lang="it-IT" sz="1800" b="1" cap="all" baseline="0" dirty="0">
                          <a:solidFill>
                            <a:schemeClr val="tx2"/>
                          </a:solidFill>
                          <a:latin typeface="+mn-lt"/>
                          <a:ea typeface="+mn-ea"/>
                          <a:cs typeface="+mn-cs"/>
                        </a:rPr>
                        <a:t> «DIRIGENTE»: persona che, in ragione delle competenze professionali e di poteri gerarchici e funzionali adeguati alla natura dell'incarico conferitogli, </a:t>
                      </a:r>
                      <a:r>
                        <a:rPr lang="it-IT" sz="1800" b="1" i="1" cap="all" baseline="0" dirty="0">
                          <a:solidFill>
                            <a:schemeClr val="tx2"/>
                          </a:solidFill>
                          <a:latin typeface="+mn-lt"/>
                          <a:ea typeface="+mn-ea"/>
                          <a:cs typeface="+mn-cs"/>
                        </a:rPr>
                        <a:t>attua le direttive del datore di lavoro organizzando l'attività lavorativa e vigilando su di essa</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6" name="object 6">
            <a:extLst>
              <a:ext uri="{FF2B5EF4-FFF2-40B4-BE49-F238E27FC236}">
                <a16:creationId xmlns:a16="http://schemas.microsoft.com/office/drawing/2014/main" id="{C68DA8B7-1C4A-D974-49ED-9B2F15E7A9AD}"/>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graphicFrame>
        <p:nvGraphicFramePr>
          <p:cNvPr id="8" name="Tabella 7">
            <a:extLst>
              <a:ext uri="{FF2B5EF4-FFF2-40B4-BE49-F238E27FC236}">
                <a16:creationId xmlns:a16="http://schemas.microsoft.com/office/drawing/2014/main" id="{EE7EA2CE-B323-BA6D-BEAC-CAB5EABC3190}"/>
              </a:ext>
            </a:extLst>
          </p:cNvPr>
          <p:cNvGraphicFramePr>
            <a:graphicFrameLocks noGrp="1"/>
          </p:cNvGraphicFramePr>
          <p:nvPr>
            <p:extLst>
              <p:ext uri="{D42A27DB-BD31-4B8C-83A1-F6EECF244321}">
                <p14:modId xmlns:p14="http://schemas.microsoft.com/office/powerpoint/2010/main" val="3681276126"/>
              </p:ext>
            </p:extLst>
          </p:nvPr>
        </p:nvGraphicFramePr>
        <p:xfrm>
          <a:off x="565597" y="3204900"/>
          <a:ext cx="10915203" cy="1142342"/>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075396">
                <a:tc>
                  <a:txBody>
                    <a:bodyPr/>
                    <a:lstStyle/>
                    <a:p>
                      <a:pPr marL="0" marR="0" lvl="0" indent="0" algn="just" defTabSz="914400" eaLnBrk="1" fontAlgn="base" latinLnBrk="0" hangingPunct="1">
                        <a:lnSpc>
                          <a:spcPct val="93000"/>
                        </a:lnSpc>
                        <a:spcBef>
                          <a:spcPct val="0"/>
                        </a:spcBef>
                        <a:spcAft>
                          <a:spcPct val="0"/>
                        </a:spcAft>
                        <a:buClr>
                          <a:srgbClr val="000000"/>
                        </a:buClr>
                        <a:buSzPct val="45000"/>
                        <a:buFontTx/>
                        <a:buNone/>
                        <a:tabLst/>
                        <a:defRPr/>
                      </a:pPr>
                      <a:r>
                        <a:rPr lang="it-IT" sz="1800" b="1" cap="all" baseline="0" dirty="0">
                          <a:solidFill>
                            <a:schemeClr val="tx2"/>
                          </a:solidFill>
                          <a:latin typeface="+mn-lt"/>
                          <a:ea typeface="+mn-ea"/>
                          <a:cs typeface="+mn-cs"/>
                        </a:rPr>
                        <a:t>«PREPOSTO»: persona che, in ragione delle competenze professionali e nei limiti di poteri gerarchici e funzionali adeguati alla natura dell'incarico conferitogli, </a:t>
                      </a:r>
                      <a:r>
                        <a:rPr lang="it-IT" sz="1800" b="1" i="1" cap="all" baseline="0" dirty="0">
                          <a:solidFill>
                            <a:schemeClr val="tx2"/>
                          </a:solidFill>
                          <a:latin typeface="+mn-lt"/>
                          <a:ea typeface="+mn-ea"/>
                          <a:cs typeface="+mn-cs"/>
                        </a:rPr>
                        <a:t>sovrintende alla attività lavorativa e garantisce l'attuazione delle direttive ricevute, controllandone la corretta esecuzione da parte dei lavoratori ed esercitando un funzionale potere di iniziativa</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5" name="CasellaDiTesto 4">
            <a:extLst>
              <a:ext uri="{FF2B5EF4-FFF2-40B4-BE49-F238E27FC236}">
                <a16:creationId xmlns:a16="http://schemas.microsoft.com/office/drawing/2014/main" id="{9A5E38C1-ECEA-DF1C-9B63-EB180654E998}"/>
              </a:ext>
            </a:extLst>
          </p:cNvPr>
          <p:cNvSpPr txBox="1"/>
          <p:nvPr/>
        </p:nvSpPr>
        <p:spPr>
          <a:xfrm>
            <a:off x="562634" y="4790759"/>
            <a:ext cx="10918166" cy="67710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marL="457200" algn="ctr">
              <a:spcAft>
                <a:spcPts val="400"/>
              </a:spcAft>
              <a:buNone/>
            </a:pPr>
            <a:r>
              <a:rPr lang="it-IT" sz="1900" b="1" cap="all" dirty="0">
                <a:solidFill>
                  <a:schemeClr val="tx2"/>
                </a:solidFill>
              </a:rPr>
              <a:t>Opuscolo Ance sulle responsabilità in materia di sicurezza, modelli di deleghe e lettere di incarico</a:t>
            </a:r>
          </a:p>
        </p:txBody>
      </p:sp>
    </p:spTree>
    <p:extLst>
      <p:ext uri="{BB962C8B-B14F-4D97-AF65-F5344CB8AC3E}">
        <p14:creationId xmlns:p14="http://schemas.microsoft.com/office/powerpoint/2010/main" val="41069043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0EFDA9-B9D2-D4D4-F17E-1FCE32399AD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1978458-6E84-79EA-2E48-693A7E18A322}"/>
              </a:ext>
            </a:extLst>
          </p:cNvPr>
          <p:cNvSpPr>
            <a:spLocks noGrp="1"/>
          </p:cNvSpPr>
          <p:nvPr>
            <p:ph type="title"/>
          </p:nvPr>
        </p:nvSpPr>
        <p:spPr>
          <a:xfrm>
            <a:off x="938693" y="671481"/>
            <a:ext cx="10314614" cy="369332"/>
          </a:xfrm>
        </p:spPr>
        <p:txBody>
          <a:bodyPr/>
          <a:lstStyle/>
          <a:p>
            <a:pPr algn="l"/>
            <a:r>
              <a:rPr lang="it-IT" sz="2400" u="sng" cap="small" dirty="0">
                <a:solidFill>
                  <a:srgbClr val="103676"/>
                </a:solidFill>
              </a:rPr>
              <a:t>DATORE </a:t>
            </a:r>
            <a:r>
              <a:rPr lang="it-IT" sz="2400" u="sng" cap="all" dirty="0">
                <a:solidFill>
                  <a:srgbClr val="103676"/>
                </a:solidFill>
              </a:rPr>
              <a:t>DI LAVORO nel </a:t>
            </a:r>
            <a:r>
              <a:rPr lang="it-IT" sz="2400" u="sng" cap="all" dirty="0" err="1">
                <a:solidFill>
                  <a:srgbClr val="103676"/>
                </a:solidFill>
              </a:rPr>
              <a:t>tusl</a:t>
            </a:r>
            <a:endParaRPr lang="it-IT" sz="2400" u="sng" cap="all" dirty="0">
              <a:solidFill>
                <a:srgbClr val="103676"/>
              </a:solidFill>
            </a:endParaRPr>
          </a:p>
        </p:txBody>
      </p:sp>
      <p:sp>
        <p:nvSpPr>
          <p:cNvPr id="3" name="Segnaposto numero diapositiva 2">
            <a:extLst>
              <a:ext uri="{FF2B5EF4-FFF2-40B4-BE49-F238E27FC236}">
                <a16:creationId xmlns:a16="http://schemas.microsoft.com/office/drawing/2014/main" id="{73BF096C-BBAF-C279-1CB5-0C6C591AF99C}"/>
              </a:ext>
            </a:extLst>
          </p:cNvPr>
          <p:cNvSpPr>
            <a:spLocks noGrp="1"/>
          </p:cNvSpPr>
          <p:nvPr>
            <p:ph type="sldNum" sz="quarter" idx="10"/>
          </p:nvPr>
        </p:nvSpPr>
        <p:spPr/>
        <p:txBody>
          <a:bodyPr/>
          <a:lstStyle/>
          <a:p>
            <a:pPr defTabSz="608853"/>
            <a:fld id="{B6F15528-21DE-4FAA-801E-634DDDAF4B2B}" type="slidenum">
              <a:rPr lang="it-IT">
                <a:latin typeface="Calibri"/>
              </a:rPr>
              <a:pPr defTabSz="608853"/>
              <a:t>14</a:t>
            </a:fld>
            <a:endParaRPr lang="it-IT" dirty="0">
              <a:latin typeface="Calibri"/>
            </a:endParaRPr>
          </a:p>
        </p:txBody>
      </p:sp>
      <p:sp>
        <p:nvSpPr>
          <p:cNvPr id="7" name="bg object 16">
            <a:extLst>
              <a:ext uri="{FF2B5EF4-FFF2-40B4-BE49-F238E27FC236}">
                <a16:creationId xmlns:a16="http://schemas.microsoft.com/office/drawing/2014/main" id="{CFDD29EB-AE1E-F416-13F5-37090083B42E}"/>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7BB1AD07-B4CC-6976-BAAB-3D1702B8EF9B}"/>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10" name="Tabella 9">
            <a:extLst>
              <a:ext uri="{FF2B5EF4-FFF2-40B4-BE49-F238E27FC236}">
                <a16:creationId xmlns:a16="http://schemas.microsoft.com/office/drawing/2014/main" id="{31072522-0CAD-95C1-BE47-7ED341E84ED0}"/>
              </a:ext>
            </a:extLst>
          </p:cNvPr>
          <p:cNvGraphicFramePr>
            <a:graphicFrameLocks noGrp="1"/>
          </p:cNvGraphicFramePr>
          <p:nvPr>
            <p:extLst>
              <p:ext uri="{D42A27DB-BD31-4B8C-83A1-F6EECF244321}">
                <p14:modId xmlns:p14="http://schemas.microsoft.com/office/powerpoint/2010/main" val="259171675"/>
              </p:ext>
            </p:extLst>
          </p:nvPr>
        </p:nvGraphicFramePr>
        <p:xfrm>
          <a:off x="676793" y="1478206"/>
          <a:ext cx="10915203" cy="3413610"/>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405170">
                <a:tc>
                  <a:txBody>
                    <a:bodyPr/>
                    <a:lstStyle/>
                    <a:p>
                      <a:pPr marL="342900" indent="-342900" algn="just" eaLnBrk="1" hangingPunct="1">
                        <a:buClr>
                          <a:srgbClr val="002060"/>
                        </a:buClr>
                        <a:buSzPct val="65000"/>
                        <a:buFont typeface="Wingdings" panose="05000000000000000000" pitchFamily="2" charset="2"/>
                        <a:buChar char="ü"/>
                      </a:pPr>
                      <a:r>
                        <a:rPr lang="it-IT" altLang="it-IT" sz="1800" b="1" cap="all" baseline="0" dirty="0">
                          <a:solidFill>
                            <a:schemeClr val="tx2"/>
                          </a:solidFill>
                          <a:latin typeface="+mn-lt"/>
                          <a:ea typeface="+mn-ea"/>
                          <a:cs typeface="+mn-cs"/>
                        </a:rPr>
                        <a:t>TALE FUNZIONE EFFETTUA LA VAUTAZIONE DEI RISCHI (OBBLIGO INDELEGABILE) E NOMINA L’RSPP (OBBLIGO ANCH’ESSO INDELEGABILE)</a:t>
                      </a:r>
                    </a:p>
                    <a:p>
                      <a:pPr marL="342900" indent="-342900" algn="just" eaLnBrk="1" hangingPunct="1">
                        <a:buClr>
                          <a:srgbClr val="002060"/>
                        </a:buClr>
                        <a:buSzPct val="65000"/>
                        <a:buFont typeface="Wingdings" panose="05000000000000000000" pitchFamily="2" charset="2"/>
                        <a:buChar char="ü"/>
                      </a:pPr>
                      <a:endParaRPr lang="it-IT" altLang="it-IT" sz="1800" b="1" cap="all" baseline="0" dirty="0">
                        <a:solidFill>
                          <a:schemeClr val="tx2"/>
                        </a:solidFill>
                        <a:latin typeface="+mn-lt"/>
                        <a:ea typeface="+mn-ea"/>
                        <a:cs typeface="+mn-cs"/>
                      </a:endParaRPr>
                    </a:p>
                    <a:p>
                      <a:pPr marL="342900" indent="-342900" algn="just" eaLnBrk="1" hangingPunct="1">
                        <a:buClr>
                          <a:srgbClr val="002060"/>
                        </a:buClr>
                        <a:buSzPct val="65000"/>
                        <a:buFont typeface="Wingdings" panose="05000000000000000000" pitchFamily="2" charset="2"/>
                        <a:buChar char="ü"/>
                      </a:pPr>
                      <a:r>
                        <a:rPr lang="it-IT" altLang="it-IT" sz="1800" b="1" cap="all" baseline="0" dirty="0">
                          <a:solidFill>
                            <a:schemeClr val="tx2"/>
                          </a:solidFill>
                          <a:latin typeface="+mn-lt"/>
                          <a:ea typeface="+mn-ea"/>
                          <a:cs typeface="+mn-cs"/>
                        </a:rPr>
                        <a:t>ATTUA LE MISURE VOLTE AD ELIMINARE I RISCHI</a:t>
                      </a:r>
                    </a:p>
                    <a:p>
                      <a:pPr marL="342900" indent="-342900" algn="just" eaLnBrk="1" hangingPunct="1">
                        <a:buClr>
                          <a:srgbClr val="002060"/>
                        </a:buClr>
                        <a:buSzPct val="65000"/>
                        <a:buFont typeface="Wingdings" panose="05000000000000000000" pitchFamily="2" charset="2"/>
                        <a:buChar char="ü"/>
                      </a:pPr>
                      <a:endParaRPr lang="it-IT" altLang="it-IT" sz="1800" b="1" cap="all" baseline="0" dirty="0">
                        <a:solidFill>
                          <a:schemeClr val="tx2"/>
                        </a:solidFill>
                        <a:latin typeface="+mn-lt"/>
                        <a:ea typeface="+mn-ea"/>
                        <a:cs typeface="+mn-cs"/>
                      </a:endParaRPr>
                    </a:p>
                    <a:p>
                      <a:pPr marL="342900" indent="-342900" algn="just" eaLnBrk="1" hangingPunct="1">
                        <a:buClr>
                          <a:srgbClr val="002060"/>
                        </a:buClr>
                        <a:buSzPct val="65000"/>
                        <a:buFont typeface="Wingdings" panose="05000000000000000000" pitchFamily="2" charset="2"/>
                        <a:buChar char="ü"/>
                      </a:pPr>
                      <a:r>
                        <a:rPr lang="it-IT" altLang="it-IT" sz="1800" b="1" cap="all" baseline="0" dirty="0">
                          <a:solidFill>
                            <a:schemeClr val="tx2"/>
                          </a:solidFill>
                          <a:latin typeface="+mn-lt"/>
                          <a:ea typeface="+mn-ea"/>
                          <a:cs typeface="+mn-cs"/>
                        </a:rPr>
                        <a:t>GARANTISCE LA FORMAZIONE E L’INFORMAZIONE dei lavoratori</a:t>
                      </a:r>
                    </a:p>
                    <a:p>
                      <a:pPr marL="342900" indent="-342900" algn="just" eaLnBrk="1" hangingPunct="1">
                        <a:buClr>
                          <a:srgbClr val="002060"/>
                        </a:buClr>
                        <a:buSzPct val="65000"/>
                        <a:buFont typeface="Wingdings" panose="05000000000000000000" pitchFamily="2" charset="2"/>
                        <a:buChar char="ü"/>
                      </a:pPr>
                      <a:endParaRPr lang="it-IT" altLang="it-IT" sz="1800" b="1" cap="all" baseline="0" dirty="0">
                        <a:solidFill>
                          <a:schemeClr val="tx2"/>
                        </a:solidFill>
                        <a:latin typeface="+mn-lt"/>
                        <a:ea typeface="+mn-ea"/>
                        <a:cs typeface="+mn-cs"/>
                      </a:endParaRPr>
                    </a:p>
                    <a:p>
                      <a:pPr marL="342900" indent="-342900" algn="just" eaLnBrk="1" hangingPunct="1">
                        <a:buClr>
                          <a:srgbClr val="002060"/>
                        </a:buClr>
                        <a:buSzPct val="65000"/>
                        <a:buFont typeface="Wingdings" panose="05000000000000000000" pitchFamily="2" charset="2"/>
                        <a:buChar char="ü"/>
                      </a:pPr>
                      <a:r>
                        <a:rPr lang="it-IT" altLang="it-IT" sz="1800" b="1" cap="all" baseline="0" dirty="0">
                          <a:solidFill>
                            <a:schemeClr val="tx2"/>
                          </a:solidFill>
                          <a:latin typeface="+mn-lt"/>
                          <a:ea typeface="+mn-ea"/>
                          <a:cs typeface="+mn-cs"/>
                        </a:rPr>
                        <a:t>Ha UN OBBLIGO DI VIGILANZA  SULL’ATTUAZIONE DEL SISTEMA DI SICUREZZA E SULL'Attività SVOLTA DAI SOGGETTI DELEGATI</a:t>
                      </a:r>
                    </a:p>
                    <a:p>
                      <a:pPr marL="342900" indent="-342900" algn="just" eaLnBrk="1" hangingPunct="1">
                        <a:buClr>
                          <a:srgbClr val="002060"/>
                        </a:buClr>
                        <a:buSzPct val="65000"/>
                        <a:buFont typeface="Wingdings" panose="05000000000000000000" pitchFamily="2" charset="2"/>
                        <a:buChar char="ü"/>
                      </a:pPr>
                      <a:endParaRPr lang="it-IT" altLang="it-IT" sz="1800" b="1" cap="all" baseline="0" dirty="0">
                        <a:solidFill>
                          <a:schemeClr val="tx2"/>
                        </a:solidFill>
                        <a:latin typeface="+mn-lt"/>
                        <a:ea typeface="+mn-ea"/>
                        <a:cs typeface="+mn-cs"/>
                      </a:endParaRPr>
                    </a:p>
                    <a:p>
                      <a:pPr marL="342900" indent="-342900" algn="just" eaLnBrk="1" hangingPunct="1">
                        <a:buClr>
                          <a:srgbClr val="002060"/>
                        </a:buClr>
                        <a:buSzPct val="65000"/>
                        <a:buFont typeface="Wingdings" panose="05000000000000000000" pitchFamily="2" charset="2"/>
                        <a:buChar char="ü"/>
                      </a:pPr>
                      <a:r>
                        <a:rPr lang="it-IT" altLang="it-IT" sz="1800" b="1" cap="all" baseline="0" dirty="0">
                          <a:solidFill>
                            <a:schemeClr val="tx2"/>
                          </a:solidFill>
                          <a:latin typeface="+mn-lt"/>
                          <a:ea typeface="+mn-ea"/>
                          <a:cs typeface="+mn-cs"/>
                        </a:rPr>
                        <a:t>Segue un corso di formazione sulla sicurezza sul lavoro (i cui contenuti sono declinati nell’</a:t>
                      </a:r>
                      <a:r>
                        <a:rPr lang="it-IT" altLang="it-IT" sz="1800" b="1" cap="all" baseline="0" dirty="0" err="1">
                          <a:solidFill>
                            <a:schemeClr val="tx2"/>
                          </a:solidFill>
                          <a:latin typeface="+mn-lt"/>
                          <a:ea typeface="+mn-ea"/>
                          <a:cs typeface="+mn-cs"/>
                        </a:rPr>
                        <a:t>asr</a:t>
                      </a:r>
                      <a:r>
                        <a:rPr lang="it-IT" altLang="it-IT" sz="1800" b="1" cap="all" baseline="0" dirty="0">
                          <a:solidFill>
                            <a:schemeClr val="tx2"/>
                          </a:solidFill>
                          <a:latin typeface="+mn-lt"/>
                          <a:ea typeface="+mn-ea"/>
                          <a:cs typeface="+mn-cs"/>
                        </a:rPr>
                        <a:t> del 17 aprile 2025)</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6" name="object 6">
            <a:extLst>
              <a:ext uri="{FF2B5EF4-FFF2-40B4-BE49-F238E27FC236}">
                <a16:creationId xmlns:a16="http://schemas.microsoft.com/office/drawing/2014/main" id="{7D152FB1-E057-7ED7-05C4-A3D41F689B1F}"/>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Tree>
    <p:extLst>
      <p:ext uri="{BB962C8B-B14F-4D97-AF65-F5344CB8AC3E}">
        <p14:creationId xmlns:p14="http://schemas.microsoft.com/office/powerpoint/2010/main" val="31026479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38693" y="619724"/>
            <a:ext cx="10314614" cy="332399"/>
          </a:xfrm>
        </p:spPr>
        <p:txBody>
          <a:bodyPr/>
          <a:lstStyle/>
          <a:p>
            <a:pPr algn="l" rtl="0">
              <a:lnSpc>
                <a:spcPct val="90000"/>
              </a:lnSpc>
              <a:spcBef>
                <a:spcPct val="0"/>
              </a:spcBef>
            </a:pPr>
            <a:r>
              <a:rPr lang="it-IT" sz="2400" u="sng" kern="1200" cap="small" dirty="0">
                <a:solidFill>
                  <a:srgbClr val="103676"/>
                </a:solidFill>
              </a:rPr>
              <a:t>FORMAZIONE DEL DATORE DI LAVORO</a:t>
            </a:r>
          </a:p>
        </p:txBody>
      </p:sp>
      <p:sp>
        <p:nvSpPr>
          <p:cNvPr id="3" name="Segnaposto numero diapositiva 2"/>
          <p:cNvSpPr>
            <a:spLocks noGrp="1"/>
          </p:cNvSpPr>
          <p:nvPr>
            <p:ph type="sldNum" sz="quarter" idx="10"/>
          </p:nvPr>
        </p:nvSpPr>
        <p:spPr/>
        <p:txBody>
          <a:bodyPr/>
          <a:lstStyle/>
          <a:p>
            <a:pPr defTabSz="608853"/>
            <a:fld id="{B6F15528-21DE-4FAA-801E-634DDDAF4B2B}" type="slidenum">
              <a:rPr lang="it-IT">
                <a:latin typeface="Calibri"/>
              </a:rPr>
              <a:pPr defTabSz="608853"/>
              <a:t>15</a:t>
            </a:fld>
            <a:endParaRPr lang="it-IT" dirty="0">
              <a:latin typeface="Calibri"/>
            </a:endParaRPr>
          </a:p>
        </p:txBody>
      </p:sp>
      <p:sp>
        <p:nvSpPr>
          <p:cNvPr id="7" name="bg object 16"/>
          <p:cNvSpPr/>
          <p:nvPr/>
        </p:nvSpPr>
        <p:spPr>
          <a:xfrm>
            <a:off x="571871" y="676499"/>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8" name="object 6"/>
          <p:cNvSpPr/>
          <p:nvPr/>
        </p:nvSpPr>
        <p:spPr>
          <a:xfrm>
            <a:off x="257825" y="0"/>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b="1" dirty="0">
                <a:solidFill>
                  <a:srgbClr val="FFFFFF"/>
                </a:solidFill>
                <a:latin typeface="Calibri"/>
                <a:cs typeface="Tahoma"/>
              </a:rPr>
              <a:t>  </a:t>
            </a:r>
            <a:endParaRPr sz="2397" dirty="0">
              <a:solidFill>
                <a:prstClr val="black"/>
              </a:solidFill>
              <a:latin typeface="Calibri"/>
            </a:endParaRPr>
          </a:p>
        </p:txBody>
      </p:sp>
      <p:sp>
        <p:nvSpPr>
          <p:cNvPr id="13" name="object 7"/>
          <p:cNvSpPr txBox="1">
            <a:spLocks noGrp="1"/>
          </p:cNvSpPr>
          <p:nvPr>
            <p:ph type="body" sz="quarter" idx="11"/>
          </p:nvPr>
        </p:nvSpPr>
        <p:spPr>
          <a:xfrm>
            <a:off x="920789" y="6168818"/>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6" name="Tabella 5">
            <a:extLst>
              <a:ext uri="{FF2B5EF4-FFF2-40B4-BE49-F238E27FC236}">
                <a16:creationId xmlns:a16="http://schemas.microsoft.com/office/drawing/2014/main" id="{3861274F-D77D-BBD0-710D-0D5C483BA5AF}"/>
              </a:ext>
            </a:extLst>
          </p:cNvPr>
          <p:cNvGraphicFramePr>
            <a:graphicFrameLocks noGrp="1"/>
          </p:cNvGraphicFramePr>
          <p:nvPr>
            <p:extLst>
              <p:ext uri="{D42A27DB-BD31-4B8C-83A1-F6EECF244321}">
                <p14:modId xmlns:p14="http://schemas.microsoft.com/office/powerpoint/2010/main" val="4118145004"/>
              </p:ext>
            </p:extLst>
          </p:nvPr>
        </p:nvGraphicFramePr>
        <p:xfrm>
          <a:off x="7452135" y="2340305"/>
          <a:ext cx="3626404" cy="944730"/>
        </p:xfrm>
        <a:graphic>
          <a:graphicData uri="http://schemas.openxmlformats.org/drawingml/2006/table">
            <a:tbl>
              <a:tblPr firstRow="1" bandRow="1">
                <a:tableStyleId>{5C22544A-7EE6-4342-B048-85BDC9FD1C3A}</a:tableStyleId>
              </a:tblPr>
              <a:tblGrid>
                <a:gridCol w="3626404">
                  <a:extLst>
                    <a:ext uri="{9D8B030D-6E8A-4147-A177-3AD203B41FA5}">
                      <a16:colId xmlns:a16="http://schemas.microsoft.com/office/drawing/2014/main" val="4249501962"/>
                    </a:ext>
                  </a:extLst>
                </a:gridCol>
              </a:tblGrid>
              <a:tr h="734767">
                <a:tc>
                  <a:txBody>
                    <a:bodyPr/>
                    <a:lstStyle/>
                    <a:p>
                      <a:pPr marL="0" marR="0" lvl="0" indent="0" algn="ctr" defTabSz="91440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1800" b="1" cap="small" baseline="0" dirty="0">
                          <a:solidFill>
                            <a:srgbClr val="005677"/>
                          </a:solidFill>
                          <a:latin typeface="+mn-lt"/>
                          <a:ea typeface="+mn-ea"/>
                          <a:cs typeface="+mn-cs"/>
                        </a:rPr>
                        <a:t>PROPEDEUTICO PER ACCEDERE AL CORSO PER DATORE DI LAVORO RSPP</a:t>
                      </a:r>
                    </a:p>
                  </a:txBody>
                  <a:tcPr marL="121770" marR="121770" marT="60885" marB="60885" anchor="ctr">
                    <a:solidFill>
                      <a:schemeClr val="accent3">
                        <a:lumMod val="20000"/>
                        <a:lumOff val="80000"/>
                      </a:schemeClr>
                    </a:solidFill>
                  </a:tcPr>
                </a:tc>
                <a:extLst>
                  <a:ext uri="{0D108BD9-81ED-4DB2-BD59-A6C34878D82A}">
                    <a16:rowId xmlns:a16="http://schemas.microsoft.com/office/drawing/2014/main" val="1239720465"/>
                  </a:ext>
                </a:extLst>
              </a:tr>
            </a:tbl>
          </a:graphicData>
        </a:graphic>
      </p:graphicFrame>
      <p:graphicFrame>
        <p:nvGraphicFramePr>
          <p:cNvPr id="27" name="Tabella 26">
            <a:extLst>
              <a:ext uri="{FF2B5EF4-FFF2-40B4-BE49-F238E27FC236}">
                <a16:creationId xmlns:a16="http://schemas.microsoft.com/office/drawing/2014/main" id="{A15A1BD9-BD6C-E313-A1AF-99E973C860AD}"/>
              </a:ext>
            </a:extLst>
          </p:cNvPr>
          <p:cNvGraphicFramePr>
            <a:graphicFrameLocks noGrp="1"/>
          </p:cNvGraphicFramePr>
          <p:nvPr>
            <p:extLst>
              <p:ext uri="{D42A27DB-BD31-4B8C-83A1-F6EECF244321}">
                <p14:modId xmlns:p14="http://schemas.microsoft.com/office/powerpoint/2010/main" val="4070181811"/>
              </p:ext>
            </p:extLst>
          </p:nvPr>
        </p:nvGraphicFramePr>
        <p:xfrm>
          <a:off x="920789" y="1177492"/>
          <a:ext cx="10184260" cy="674208"/>
        </p:xfrm>
        <a:graphic>
          <a:graphicData uri="http://schemas.openxmlformats.org/drawingml/2006/table">
            <a:tbl>
              <a:tblPr firstRow="1" bandRow="1">
                <a:tableStyleId>{5C22544A-7EE6-4342-B048-85BDC9FD1C3A}</a:tableStyleId>
              </a:tblPr>
              <a:tblGrid>
                <a:gridCol w="10184260">
                  <a:extLst>
                    <a:ext uri="{9D8B030D-6E8A-4147-A177-3AD203B41FA5}">
                      <a16:colId xmlns:a16="http://schemas.microsoft.com/office/drawing/2014/main" val="951336313"/>
                    </a:ext>
                  </a:extLst>
                </a:gridCol>
              </a:tblGrid>
              <a:tr h="674208">
                <a:tc>
                  <a:txBody>
                    <a:bodyPr/>
                    <a:lstStyle/>
                    <a:p>
                      <a:pPr algn="ctr"/>
                      <a:r>
                        <a:rPr lang="it-IT" sz="2700" b="1" dirty="0">
                          <a:solidFill>
                            <a:schemeClr val="tx2"/>
                          </a:solidFill>
                          <a:effectLst/>
                          <a:latin typeface="+mn-lt"/>
                          <a:ea typeface="+mn-ea"/>
                          <a:cs typeface="+mn-cs"/>
                        </a:rPr>
                        <a:t>DURATA MINIMA 16 ORE</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graphicFrame>
        <p:nvGraphicFramePr>
          <p:cNvPr id="28" name="Tabella 27">
            <a:extLst>
              <a:ext uri="{FF2B5EF4-FFF2-40B4-BE49-F238E27FC236}">
                <a16:creationId xmlns:a16="http://schemas.microsoft.com/office/drawing/2014/main" id="{89BEAE8C-264F-14CB-F1FD-45EFE35A3036}"/>
              </a:ext>
            </a:extLst>
          </p:cNvPr>
          <p:cNvGraphicFramePr>
            <a:graphicFrameLocks noGrp="1"/>
          </p:cNvGraphicFramePr>
          <p:nvPr>
            <p:extLst>
              <p:ext uri="{D42A27DB-BD31-4B8C-83A1-F6EECF244321}">
                <p14:modId xmlns:p14="http://schemas.microsoft.com/office/powerpoint/2010/main" val="3605244829"/>
              </p:ext>
            </p:extLst>
          </p:nvPr>
        </p:nvGraphicFramePr>
        <p:xfrm>
          <a:off x="7478645" y="3883847"/>
          <a:ext cx="3626404" cy="1767690"/>
        </p:xfrm>
        <a:graphic>
          <a:graphicData uri="http://schemas.openxmlformats.org/drawingml/2006/table">
            <a:tbl>
              <a:tblPr firstRow="1" bandRow="1">
                <a:tableStyleId>{5C22544A-7EE6-4342-B048-85BDC9FD1C3A}</a:tableStyleId>
              </a:tblPr>
              <a:tblGrid>
                <a:gridCol w="3626404">
                  <a:extLst>
                    <a:ext uri="{9D8B030D-6E8A-4147-A177-3AD203B41FA5}">
                      <a16:colId xmlns:a16="http://schemas.microsoft.com/office/drawing/2014/main" val="951336313"/>
                    </a:ext>
                  </a:extLst>
                </a:gridCol>
              </a:tblGrid>
              <a:tr h="944731">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1800" b="1" cap="small" baseline="0" dirty="0">
                          <a:solidFill>
                            <a:srgbClr val="005677"/>
                          </a:solidFill>
                          <a:latin typeface="+mn-lt"/>
                          <a:ea typeface="+mn-ea"/>
                          <a:cs typeface="+mn-cs"/>
                        </a:rPr>
                        <a:t>AGGIORNAMENTO QUINQUENNALE CON DURATA MINIMA DI 6 ORE (</a:t>
                      </a:r>
                      <a:r>
                        <a:rPr lang="it-IT" sz="1800" b="1" cap="all" baseline="0" dirty="0">
                          <a:solidFill>
                            <a:srgbClr val="005677"/>
                          </a:solidFill>
                          <a:latin typeface="+mn-lt"/>
                          <a:ea typeface="+mn-ea"/>
                          <a:cs typeface="+mn-cs"/>
                        </a:rPr>
                        <a:t>COMPRENDENTE eventualmente </a:t>
                      </a:r>
                      <a:r>
                        <a:rPr lang="it-IT" sz="1800" b="1" cap="small" baseline="0" dirty="0">
                          <a:solidFill>
                            <a:srgbClr val="005677"/>
                          </a:solidFill>
                          <a:latin typeface="+mn-lt"/>
                          <a:ea typeface="+mn-ea"/>
                          <a:cs typeface="+mn-cs"/>
                        </a:rPr>
                        <a:t>LE TEMATICHE DEL MODULO «CANTIERI»)</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29" name="CasellaDiTesto 28">
            <a:extLst>
              <a:ext uri="{FF2B5EF4-FFF2-40B4-BE49-F238E27FC236}">
                <a16:creationId xmlns:a16="http://schemas.microsoft.com/office/drawing/2014/main" id="{7DC4EEB1-D3D6-335D-D70E-7C1DF2666E0C}"/>
              </a:ext>
            </a:extLst>
          </p:cNvPr>
          <p:cNvSpPr txBox="1"/>
          <p:nvPr/>
        </p:nvSpPr>
        <p:spPr>
          <a:xfrm>
            <a:off x="5487152" y="2821152"/>
            <a:ext cx="65" cy="368884"/>
          </a:xfrm>
          <a:prstGeom prst="rect">
            <a:avLst/>
          </a:prstGeom>
          <a:noFill/>
        </p:spPr>
        <p:txBody>
          <a:bodyPr wrap="none" lIns="0" tIns="0" rIns="0" bIns="0" rtlCol="0">
            <a:spAutoFit/>
          </a:bodyPr>
          <a:lstStyle/>
          <a:p>
            <a:pPr defTabSz="608853"/>
            <a:endParaRPr lang="it-IT" sz="2397" dirty="0">
              <a:solidFill>
                <a:prstClr val="black"/>
              </a:solidFill>
              <a:latin typeface="Calibri"/>
            </a:endParaRPr>
          </a:p>
        </p:txBody>
      </p:sp>
      <p:graphicFrame>
        <p:nvGraphicFramePr>
          <p:cNvPr id="10" name="Tabella 9">
            <a:extLst>
              <a:ext uri="{FF2B5EF4-FFF2-40B4-BE49-F238E27FC236}">
                <a16:creationId xmlns:a16="http://schemas.microsoft.com/office/drawing/2014/main" id="{413E1397-A6AF-4CCC-E62A-2E548340C661}"/>
              </a:ext>
            </a:extLst>
          </p:cNvPr>
          <p:cNvGraphicFramePr>
            <a:graphicFrameLocks noGrp="1"/>
          </p:cNvGraphicFramePr>
          <p:nvPr>
            <p:extLst>
              <p:ext uri="{D42A27DB-BD31-4B8C-83A1-F6EECF244321}">
                <p14:modId xmlns:p14="http://schemas.microsoft.com/office/powerpoint/2010/main" val="3990391258"/>
              </p:ext>
            </p:extLst>
          </p:nvPr>
        </p:nvGraphicFramePr>
        <p:xfrm>
          <a:off x="920789" y="2141122"/>
          <a:ext cx="5642991" cy="3962250"/>
        </p:xfrm>
        <a:graphic>
          <a:graphicData uri="http://schemas.openxmlformats.org/drawingml/2006/table">
            <a:tbl>
              <a:tblPr firstRow="1" bandRow="1">
                <a:tableStyleId>{5C22544A-7EE6-4342-B048-85BDC9FD1C3A}</a:tableStyleId>
              </a:tblPr>
              <a:tblGrid>
                <a:gridCol w="5642991">
                  <a:extLst>
                    <a:ext uri="{9D8B030D-6E8A-4147-A177-3AD203B41FA5}">
                      <a16:colId xmlns:a16="http://schemas.microsoft.com/office/drawing/2014/main" val="4249501962"/>
                    </a:ext>
                  </a:extLst>
                </a:gridCol>
              </a:tblGrid>
              <a:tr h="3219725">
                <a:tc>
                  <a:txBody>
                    <a:bodyPr/>
                    <a:lstStyle/>
                    <a:p>
                      <a:pPr algn="ctr"/>
                      <a:r>
                        <a:rPr lang="it-IT" sz="1800" b="1" cap="all" baseline="0" dirty="0">
                          <a:solidFill>
                            <a:srgbClr val="005677"/>
                          </a:solidFill>
                          <a:latin typeface="+mn-lt"/>
                          <a:ea typeface="+mn-ea"/>
                          <a:cs typeface="+mn-cs"/>
                        </a:rPr>
                        <a:t>Obiettivi del corso:</a:t>
                      </a:r>
                    </a:p>
                    <a:p>
                      <a:pPr marL="342900" indent="-342900" algn="just">
                        <a:buFont typeface="Wingdings" panose="05000000000000000000" pitchFamily="2" charset="2"/>
                        <a:buChar char="ü"/>
                      </a:pPr>
                      <a:r>
                        <a:rPr lang="it-IT" sz="1800" b="1" cap="all" baseline="0" dirty="0">
                          <a:solidFill>
                            <a:srgbClr val="005677"/>
                          </a:solidFill>
                          <a:latin typeface="+mn-lt"/>
                          <a:ea typeface="+mn-ea"/>
                          <a:cs typeface="+mn-cs"/>
                        </a:rPr>
                        <a:t>Far acquisire le conoscenze e le competenze per esercitare il ruolo di </a:t>
                      </a:r>
                      <a:r>
                        <a:rPr lang="it-IT" sz="1800" b="1" cap="all" baseline="0" dirty="0" err="1">
                          <a:solidFill>
                            <a:srgbClr val="005677"/>
                          </a:solidFill>
                          <a:latin typeface="+mn-lt"/>
                          <a:ea typeface="+mn-ea"/>
                          <a:cs typeface="+mn-cs"/>
                        </a:rPr>
                        <a:t>ddl</a:t>
                      </a:r>
                      <a:endParaRPr lang="it-IT" sz="1800" b="1" cap="all" baseline="0" dirty="0">
                        <a:solidFill>
                          <a:srgbClr val="005677"/>
                        </a:solidFill>
                        <a:latin typeface="+mn-lt"/>
                        <a:ea typeface="+mn-ea"/>
                        <a:cs typeface="+mn-cs"/>
                      </a:endParaRPr>
                    </a:p>
                    <a:p>
                      <a:pPr marL="342900" indent="-342900" algn="just">
                        <a:buFont typeface="Wingdings" panose="05000000000000000000" pitchFamily="2" charset="2"/>
                        <a:buChar char="ü"/>
                      </a:pPr>
                      <a:r>
                        <a:rPr lang="it-IT" sz="1800" b="1" cap="all" baseline="0" dirty="0">
                          <a:solidFill>
                            <a:srgbClr val="005677"/>
                          </a:solidFill>
                          <a:latin typeface="+mn-lt"/>
                          <a:ea typeface="+mn-ea"/>
                          <a:cs typeface="+mn-cs"/>
                        </a:rPr>
                        <a:t>far conoscere gli obblighi e le responsabilità posti in capo al </a:t>
                      </a:r>
                      <a:r>
                        <a:rPr lang="it-IT" sz="1800" b="1" cap="all" baseline="0" dirty="0" err="1">
                          <a:solidFill>
                            <a:srgbClr val="005677"/>
                          </a:solidFill>
                          <a:latin typeface="+mn-lt"/>
                          <a:ea typeface="+mn-ea"/>
                          <a:cs typeface="+mn-cs"/>
                        </a:rPr>
                        <a:t>ddl</a:t>
                      </a:r>
                      <a:r>
                        <a:rPr lang="it-IT" sz="1800" b="1" cap="all" baseline="0" dirty="0">
                          <a:solidFill>
                            <a:srgbClr val="005677"/>
                          </a:solidFill>
                          <a:latin typeface="+mn-lt"/>
                          <a:ea typeface="+mn-ea"/>
                          <a:cs typeface="+mn-cs"/>
                        </a:rPr>
                        <a:t> e alle altre figure della prevenzione aziendale</a:t>
                      </a:r>
                    </a:p>
                    <a:p>
                      <a:pPr marL="342900" indent="-342900" algn="just">
                        <a:buFont typeface="Wingdings" panose="05000000000000000000" pitchFamily="2" charset="2"/>
                        <a:buChar char="ü"/>
                      </a:pPr>
                      <a:r>
                        <a:rPr lang="it-IT" sz="1800" b="1" cap="all" baseline="0" dirty="0">
                          <a:solidFill>
                            <a:srgbClr val="005677"/>
                          </a:solidFill>
                          <a:latin typeface="+mn-lt"/>
                          <a:ea typeface="+mn-ea"/>
                          <a:cs typeface="+mn-cs"/>
                        </a:rPr>
                        <a:t>illustrare il sistema istituzionale della prevenzione e il ruolo degli organi di vigilanza</a:t>
                      </a:r>
                    </a:p>
                    <a:p>
                      <a:pPr marL="342900" indent="-342900" algn="just">
                        <a:buFont typeface="Wingdings" panose="05000000000000000000" pitchFamily="2" charset="2"/>
                        <a:buChar char="ü"/>
                      </a:pPr>
                      <a:r>
                        <a:rPr lang="it-IT" sz="1800" b="1" cap="all" baseline="0" dirty="0">
                          <a:solidFill>
                            <a:srgbClr val="005677"/>
                          </a:solidFill>
                          <a:latin typeface="+mn-lt"/>
                          <a:ea typeface="+mn-ea"/>
                          <a:cs typeface="+mn-cs"/>
                        </a:rPr>
                        <a:t>Far acquisire competenze utili per l’organizzazione e la gestione del sistema di prevenzione e protezione aziendale</a:t>
                      </a:r>
                    </a:p>
                    <a:p>
                      <a:pPr marL="342900" indent="-342900" algn="just">
                        <a:buFont typeface="Wingdings" panose="05000000000000000000" pitchFamily="2" charset="2"/>
                        <a:buChar char="ü"/>
                      </a:pPr>
                      <a:r>
                        <a:rPr lang="it-IT" sz="1800" b="1" cap="all" baseline="0" dirty="0">
                          <a:solidFill>
                            <a:srgbClr val="005677"/>
                          </a:solidFill>
                          <a:latin typeface="+mn-lt"/>
                          <a:ea typeface="+mn-ea"/>
                          <a:cs typeface="+mn-cs"/>
                        </a:rPr>
                        <a:t>illustrare gli strumenti di comunicazione più idonei</a:t>
                      </a:r>
                    </a:p>
                  </a:txBody>
                  <a:tcPr marL="121770" marR="121770" marT="60885" marB="60885" anchor="ctr">
                    <a:solidFill>
                      <a:schemeClr val="accent3">
                        <a:lumMod val="20000"/>
                        <a:lumOff val="80000"/>
                      </a:schemeClr>
                    </a:solidFill>
                  </a:tcPr>
                </a:tc>
                <a:extLst>
                  <a:ext uri="{0D108BD9-81ED-4DB2-BD59-A6C34878D82A}">
                    <a16:rowId xmlns:a16="http://schemas.microsoft.com/office/drawing/2014/main" val="1239720465"/>
                  </a:ext>
                </a:extLst>
              </a:tr>
            </a:tbl>
          </a:graphicData>
        </a:graphic>
      </p:graphicFrame>
    </p:spTree>
    <p:extLst>
      <p:ext uri="{BB962C8B-B14F-4D97-AF65-F5344CB8AC3E}">
        <p14:creationId xmlns:p14="http://schemas.microsoft.com/office/powerpoint/2010/main" val="28195227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barn(inVertical)">
                                      <p:cBhvr>
                                        <p:cTn id="2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FFB39-2522-BAC1-8252-E101382B5FB4}"/>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ED24242B-67F0-83F9-FF9D-DBAD4D700994}"/>
              </a:ext>
            </a:extLst>
          </p:cNvPr>
          <p:cNvSpPr>
            <a:spLocks noGrp="1"/>
          </p:cNvSpPr>
          <p:nvPr>
            <p:ph type="title"/>
          </p:nvPr>
        </p:nvSpPr>
        <p:spPr>
          <a:xfrm>
            <a:off x="938693" y="619724"/>
            <a:ext cx="10314614" cy="332399"/>
          </a:xfrm>
        </p:spPr>
        <p:txBody>
          <a:bodyPr/>
          <a:lstStyle/>
          <a:p>
            <a:pPr algn="l" rtl="0">
              <a:lnSpc>
                <a:spcPct val="90000"/>
              </a:lnSpc>
              <a:spcBef>
                <a:spcPct val="0"/>
              </a:spcBef>
            </a:pPr>
            <a:r>
              <a:rPr lang="it-IT" sz="2400" u="sng" kern="1200" cap="small" dirty="0">
                <a:solidFill>
                  <a:srgbClr val="103676"/>
                </a:solidFill>
              </a:rPr>
              <a:t>FORMAZIONE DELL’IMPRESA AFFIDATARIA (EDILE E NON EDILE)</a:t>
            </a:r>
          </a:p>
        </p:txBody>
      </p:sp>
      <p:sp>
        <p:nvSpPr>
          <p:cNvPr id="3" name="Segnaposto numero diapositiva 2">
            <a:extLst>
              <a:ext uri="{FF2B5EF4-FFF2-40B4-BE49-F238E27FC236}">
                <a16:creationId xmlns:a16="http://schemas.microsoft.com/office/drawing/2014/main" id="{751690A1-AF3E-6AE2-385D-087609D2087E}"/>
              </a:ext>
            </a:extLst>
          </p:cNvPr>
          <p:cNvSpPr>
            <a:spLocks noGrp="1"/>
          </p:cNvSpPr>
          <p:nvPr>
            <p:ph type="sldNum" sz="quarter" idx="10"/>
          </p:nvPr>
        </p:nvSpPr>
        <p:spPr/>
        <p:txBody>
          <a:bodyPr/>
          <a:lstStyle/>
          <a:p>
            <a:pPr defTabSz="608853"/>
            <a:fld id="{B6F15528-21DE-4FAA-801E-634DDDAF4B2B}" type="slidenum">
              <a:rPr lang="it-IT">
                <a:latin typeface="Calibri"/>
              </a:rPr>
              <a:pPr defTabSz="608853"/>
              <a:t>16</a:t>
            </a:fld>
            <a:endParaRPr lang="it-IT" dirty="0">
              <a:latin typeface="Calibri"/>
            </a:endParaRPr>
          </a:p>
        </p:txBody>
      </p:sp>
      <p:sp>
        <p:nvSpPr>
          <p:cNvPr id="7" name="bg object 16">
            <a:extLst>
              <a:ext uri="{FF2B5EF4-FFF2-40B4-BE49-F238E27FC236}">
                <a16:creationId xmlns:a16="http://schemas.microsoft.com/office/drawing/2014/main" id="{0B423558-5E30-B5DC-C252-8919ABB6E339}"/>
              </a:ext>
            </a:extLst>
          </p:cNvPr>
          <p:cNvSpPr/>
          <p:nvPr/>
        </p:nvSpPr>
        <p:spPr>
          <a:xfrm>
            <a:off x="571871" y="676499"/>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8" name="object 6">
            <a:extLst>
              <a:ext uri="{FF2B5EF4-FFF2-40B4-BE49-F238E27FC236}">
                <a16:creationId xmlns:a16="http://schemas.microsoft.com/office/drawing/2014/main" id="{874C2794-2180-BED4-9A19-216A62C3AC4D}"/>
              </a:ext>
            </a:extLst>
          </p:cNvPr>
          <p:cNvSpPr/>
          <p:nvPr/>
        </p:nvSpPr>
        <p:spPr>
          <a:xfrm>
            <a:off x="257825" y="0"/>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b="1" dirty="0">
                <a:solidFill>
                  <a:srgbClr val="FFFFFF"/>
                </a:solidFill>
                <a:latin typeface="Calibri"/>
                <a:cs typeface="Tahoma"/>
              </a:rPr>
              <a:t>  </a:t>
            </a:r>
            <a:endParaRPr sz="2397" dirty="0">
              <a:solidFill>
                <a:prstClr val="black"/>
              </a:solidFill>
              <a:latin typeface="Calibri"/>
            </a:endParaRPr>
          </a:p>
        </p:txBody>
      </p:sp>
      <p:sp>
        <p:nvSpPr>
          <p:cNvPr id="13" name="object 7">
            <a:extLst>
              <a:ext uri="{FF2B5EF4-FFF2-40B4-BE49-F238E27FC236}">
                <a16:creationId xmlns:a16="http://schemas.microsoft.com/office/drawing/2014/main" id="{9273A246-9BC0-1750-94F2-603EF2BB78C4}"/>
              </a:ext>
            </a:extLst>
          </p:cNvPr>
          <p:cNvSpPr txBox="1">
            <a:spLocks noGrp="1"/>
          </p:cNvSpPr>
          <p:nvPr>
            <p:ph type="body" sz="quarter" idx="11"/>
          </p:nvPr>
        </p:nvSpPr>
        <p:spPr>
          <a:xfrm>
            <a:off x="920789" y="6168818"/>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6" name="Tabella 5">
            <a:extLst>
              <a:ext uri="{FF2B5EF4-FFF2-40B4-BE49-F238E27FC236}">
                <a16:creationId xmlns:a16="http://schemas.microsoft.com/office/drawing/2014/main" id="{BBB2EE90-F2BF-6D3C-D91C-1EA8DE6BAD7F}"/>
              </a:ext>
            </a:extLst>
          </p:cNvPr>
          <p:cNvGraphicFramePr>
            <a:graphicFrameLocks noGrp="1"/>
          </p:cNvGraphicFramePr>
          <p:nvPr>
            <p:extLst>
              <p:ext uri="{D42A27DB-BD31-4B8C-83A1-F6EECF244321}">
                <p14:modId xmlns:p14="http://schemas.microsoft.com/office/powerpoint/2010/main" val="1041718824"/>
              </p:ext>
            </p:extLst>
          </p:nvPr>
        </p:nvGraphicFramePr>
        <p:xfrm>
          <a:off x="8545294" y="2821152"/>
          <a:ext cx="2532962" cy="944730"/>
        </p:xfrm>
        <a:graphic>
          <a:graphicData uri="http://schemas.openxmlformats.org/drawingml/2006/table">
            <a:tbl>
              <a:tblPr firstRow="1" bandRow="1">
                <a:tableStyleId>{5C22544A-7EE6-4342-B048-85BDC9FD1C3A}</a:tableStyleId>
              </a:tblPr>
              <a:tblGrid>
                <a:gridCol w="2532962">
                  <a:extLst>
                    <a:ext uri="{9D8B030D-6E8A-4147-A177-3AD203B41FA5}">
                      <a16:colId xmlns:a16="http://schemas.microsoft.com/office/drawing/2014/main" val="4249501962"/>
                    </a:ext>
                  </a:extLst>
                </a:gridCol>
              </a:tblGrid>
              <a:tr h="734767">
                <a:tc>
                  <a:txBody>
                    <a:bodyPr/>
                    <a:lstStyle/>
                    <a:p>
                      <a:pPr marL="0" marR="0" lvl="0" indent="0" algn="ctr" defTabSz="91440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1800" b="1" cap="small" baseline="0" dirty="0">
                          <a:solidFill>
                            <a:srgbClr val="005677"/>
                          </a:solidFill>
                          <a:latin typeface="+mn-lt"/>
                          <a:ea typeface="+mn-ea"/>
                          <a:cs typeface="+mn-cs"/>
                        </a:rPr>
                        <a:t>IN AGGIUNTA AL CORSO BASE DA DATORE DI LAVORO </a:t>
                      </a:r>
                    </a:p>
                  </a:txBody>
                  <a:tcPr marL="121770" marR="121770" marT="60885" marB="60885" anchor="ctr">
                    <a:solidFill>
                      <a:schemeClr val="accent3">
                        <a:lumMod val="20000"/>
                        <a:lumOff val="80000"/>
                      </a:schemeClr>
                    </a:solidFill>
                  </a:tcPr>
                </a:tc>
                <a:extLst>
                  <a:ext uri="{0D108BD9-81ED-4DB2-BD59-A6C34878D82A}">
                    <a16:rowId xmlns:a16="http://schemas.microsoft.com/office/drawing/2014/main" val="1239720465"/>
                  </a:ext>
                </a:extLst>
              </a:tr>
            </a:tbl>
          </a:graphicData>
        </a:graphic>
      </p:graphicFrame>
      <p:graphicFrame>
        <p:nvGraphicFramePr>
          <p:cNvPr id="27" name="Tabella 26">
            <a:extLst>
              <a:ext uri="{FF2B5EF4-FFF2-40B4-BE49-F238E27FC236}">
                <a16:creationId xmlns:a16="http://schemas.microsoft.com/office/drawing/2014/main" id="{F460EDDC-A969-B0E0-8896-F616933A6401}"/>
              </a:ext>
            </a:extLst>
          </p:cNvPr>
          <p:cNvGraphicFramePr>
            <a:graphicFrameLocks noGrp="1"/>
          </p:cNvGraphicFramePr>
          <p:nvPr>
            <p:extLst>
              <p:ext uri="{D42A27DB-BD31-4B8C-83A1-F6EECF244321}">
                <p14:modId xmlns:p14="http://schemas.microsoft.com/office/powerpoint/2010/main" val="976070181"/>
              </p:ext>
            </p:extLst>
          </p:nvPr>
        </p:nvGraphicFramePr>
        <p:xfrm>
          <a:off x="893996" y="1115151"/>
          <a:ext cx="10184260" cy="914250"/>
        </p:xfrm>
        <a:graphic>
          <a:graphicData uri="http://schemas.openxmlformats.org/drawingml/2006/table">
            <a:tbl>
              <a:tblPr firstRow="1" bandRow="1">
                <a:tableStyleId>{5C22544A-7EE6-4342-B048-85BDC9FD1C3A}</a:tableStyleId>
              </a:tblPr>
              <a:tblGrid>
                <a:gridCol w="10184260">
                  <a:extLst>
                    <a:ext uri="{9D8B030D-6E8A-4147-A177-3AD203B41FA5}">
                      <a16:colId xmlns:a16="http://schemas.microsoft.com/office/drawing/2014/main" val="951336313"/>
                    </a:ext>
                  </a:extLst>
                </a:gridCol>
              </a:tblGrid>
              <a:tr h="674208">
                <a:tc>
                  <a:txBody>
                    <a:bodyPr/>
                    <a:lstStyle/>
                    <a:p>
                      <a:pPr algn="ctr"/>
                      <a:r>
                        <a:rPr lang="it-IT" sz="2600" b="1" dirty="0">
                          <a:solidFill>
                            <a:schemeClr val="tx2"/>
                          </a:solidFill>
                          <a:effectLst/>
                          <a:latin typeface="+mn-lt"/>
                          <a:ea typeface="+mn-ea"/>
                          <a:cs typeface="+mn-cs"/>
                        </a:rPr>
                        <a:t>«MODULO CANTIERI» PER IL DATORE DI LAVORO</a:t>
                      </a:r>
                    </a:p>
                    <a:p>
                      <a:pPr algn="ctr"/>
                      <a:r>
                        <a:rPr lang="it-IT" sz="2600" b="1" dirty="0">
                          <a:solidFill>
                            <a:schemeClr val="tx2"/>
                          </a:solidFill>
                          <a:effectLst/>
                          <a:latin typeface="+mn-lt"/>
                          <a:ea typeface="+mn-ea"/>
                          <a:cs typeface="+mn-cs"/>
                        </a:rPr>
                        <a:t>DURATA MINIMA 6 ORE</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29" name="CasellaDiTesto 28">
            <a:extLst>
              <a:ext uri="{FF2B5EF4-FFF2-40B4-BE49-F238E27FC236}">
                <a16:creationId xmlns:a16="http://schemas.microsoft.com/office/drawing/2014/main" id="{9BB2B4A2-694E-CBC3-921C-18EE50C2F310}"/>
              </a:ext>
            </a:extLst>
          </p:cNvPr>
          <p:cNvSpPr txBox="1"/>
          <p:nvPr/>
        </p:nvSpPr>
        <p:spPr>
          <a:xfrm>
            <a:off x="5487152" y="2821152"/>
            <a:ext cx="65" cy="368884"/>
          </a:xfrm>
          <a:prstGeom prst="rect">
            <a:avLst/>
          </a:prstGeom>
          <a:noFill/>
        </p:spPr>
        <p:txBody>
          <a:bodyPr wrap="none" lIns="0" tIns="0" rIns="0" bIns="0" rtlCol="0">
            <a:spAutoFit/>
          </a:bodyPr>
          <a:lstStyle/>
          <a:p>
            <a:pPr defTabSz="608853"/>
            <a:endParaRPr lang="it-IT" sz="2397" dirty="0">
              <a:solidFill>
                <a:prstClr val="black"/>
              </a:solidFill>
              <a:latin typeface="Calibri"/>
            </a:endParaRPr>
          </a:p>
        </p:txBody>
      </p:sp>
      <p:sp>
        <p:nvSpPr>
          <p:cNvPr id="9" name="CasellaDiTesto 8">
            <a:extLst>
              <a:ext uri="{FF2B5EF4-FFF2-40B4-BE49-F238E27FC236}">
                <a16:creationId xmlns:a16="http://schemas.microsoft.com/office/drawing/2014/main" id="{0477FAAC-F98A-53FB-26FF-A47D0A09BCED}"/>
              </a:ext>
            </a:extLst>
          </p:cNvPr>
          <p:cNvSpPr txBox="1"/>
          <p:nvPr/>
        </p:nvSpPr>
        <p:spPr>
          <a:xfrm>
            <a:off x="2439963" y="5789314"/>
            <a:ext cx="6094378" cy="369332"/>
          </a:xfrm>
          <a:prstGeom prst="rect">
            <a:avLst/>
          </a:prstGeom>
          <a:noFill/>
        </p:spPr>
        <p:txBody>
          <a:bodyPr wrap="square">
            <a:spAutoFit/>
          </a:bodyPr>
          <a:lstStyle/>
          <a:p>
            <a:endParaRPr lang="it-IT" sz="1800" b="0" i="0" u="none" strike="noStrike" baseline="0" dirty="0">
              <a:solidFill>
                <a:srgbClr val="000000"/>
              </a:solidFill>
              <a:latin typeface="Calibri" panose="020F0502020204030204" pitchFamily="34" charset="0"/>
            </a:endParaRPr>
          </a:p>
        </p:txBody>
      </p:sp>
      <p:graphicFrame>
        <p:nvGraphicFramePr>
          <p:cNvPr id="10" name="Tabella 9">
            <a:extLst>
              <a:ext uri="{FF2B5EF4-FFF2-40B4-BE49-F238E27FC236}">
                <a16:creationId xmlns:a16="http://schemas.microsoft.com/office/drawing/2014/main" id="{A5E4B92B-A048-E194-3DD5-C659C37A86A7}"/>
              </a:ext>
            </a:extLst>
          </p:cNvPr>
          <p:cNvGraphicFramePr>
            <a:graphicFrameLocks noGrp="1"/>
          </p:cNvGraphicFramePr>
          <p:nvPr>
            <p:extLst>
              <p:ext uri="{D42A27DB-BD31-4B8C-83A1-F6EECF244321}">
                <p14:modId xmlns:p14="http://schemas.microsoft.com/office/powerpoint/2010/main" val="1723136622"/>
              </p:ext>
            </p:extLst>
          </p:nvPr>
        </p:nvGraphicFramePr>
        <p:xfrm>
          <a:off x="893996" y="2325098"/>
          <a:ext cx="7030804" cy="3409170"/>
        </p:xfrm>
        <a:graphic>
          <a:graphicData uri="http://schemas.openxmlformats.org/drawingml/2006/table">
            <a:tbl>
              <a:tblPr firstRow="1" bandRow="1">
                <a:tableStyleId>{5C22544A-7EE6-4342-B048-85BDC9FD1C3A}</a:tableStyleId>
              </a:tblPr>
              <a:tblGrid>
                <a:gridCol w="7030804">
                  <a:extLst>
                    <a:ext uri="{9D8B030D-6E8A-4147-A177-3AD203B41FA5}">
                      <a16:colId xmlns:a16="http://schemas.microsoft.com/office/drawing/2014/main" val="4249501962"/>
                    </a:ext>
                  </a:extLst>
                </a:gridCol>
              </a:tblGrid>
              <a:tr h="3409170">
                <a:tc>
                  <a:txBody>
                    <a:bodyPr/>
                    <a:lstStyle/>
                    <a:p>
                      <a:pPr algn="l"/>
                      <a:r>
                        <a:rPr lang="it-IT" sz="1800" b="1" cap="all" baseline="0" dirty="0">
                          <a:solidFill>
                            <a:schemeClr val="tx2"/>
                          </a:solidFill>
                          <a:effectLst/>
                          <a:latin typeface="+mn-lt"/>
                          <a:ea typeface="+mn-ea"/>
                          <a:cs typeface="+mn-cs"/>
                        </a:rPr>
                        <a:t>Obiettivi:</a:t>
                      </a:r>
                    </a:p>
                    <a:p>
                      <a:pPr marL="342900" indent="-342900">
                        <a:buFont typeface="Wingdings" panose="05000000000000000000" pitchFamily="2" charset="2"/>
                        <a:buChar char="ü"/>
                      </a:pPr>
                      <a:r>
                        <a:rPr lang="it-IT" sz="1800" b="1" cap="all" baseline="0" dirty="0">
                          <a:solidFill>
                            <a:schemeClr val="tx2"/>
                          </a:solidFill>
                          <a:effectLst/>
                          <a:latin typeface="+mn-lt"/>
                          <a:ea typeface="+mn-ea"/>
                          <a:cs typeface="+mn-cs"/>
                        </a:rPr>
                        <a:t>Conoscere l’organizzazione del cantiere e i rapporti tra i diversi soggetti </a:t>
                      </a:r>
                    </a:p>
                    <a:p>
                      <a:pPr marL="342900" indent="-342900">
                        <a:buFont typeface="Wingdings" panose="05000000000000000000" pitchFamily="2" charset="2"/>
                        <a:buChar char="ü"/>
                      </a:pPr>
                      <a:r>
                        <a:rPr lang="it-IT" sz="1800" b="1" cap="all" baseline="0" dirty="0">
                          <a:solidFill>
                            <a:schemeClr val="tx2"/>
                          </a:solidFill>
                          <a:effectLst/>
                          <a:latin typeface="+mn-lt"/>
                          <a:ea typeface="+mn-ea"/>
                          <a:cs typeface="+mn-cs"/>
                        </a:rPr>
                        <a:t>I contenuti di PSC e POS </a:t>
                      </a:r>
                    </a:p>
                    <a:p>
                      <a:pPr marL="342900" indent="-342900">
                        <a:buFont typeface="Wingdings" panose="05000000000000000000" pitchFamily="2" charset="2"/>
                        <a:buChar char="ü"/>
                      </a:pPr>
                      <a:endParaRPr lang="it-IT" sz="1800" b="1" cap="all" baseline="0" dirty="0">
                        <a:solidFill>
                          <a:schemeClr val="tx2"/>
                        </a:solidFill>
                        <a:effectLst/>
                        <a:latin typeface="+mn-lt"/>
                        <a:ea typeface="+mn-ea"/>
                        <a:cs typeface="+mn-cs"/>
                      </a:endParaRPr>
                    </a:p>
                    <a:p>
                      <a:pPr marL="0" indent="0">
                        <a:buFont typeface="Wingdings" panose="05000000000000000000" pitchFamily="2" charset="2"/>
                        <a:buNone/>
                      </a:pPr>
                      <a:r>
                        <a:rPr lang="it-IT" sz="1800" b="1" cap="all" baseline="0" dirty="0">
                          <a:solidFill>
                            <a:schemeClr val="tx2"/>
                          </a:solidFill>
                          <a:effectLst/>
                          <a:latin typeface="+mn-lt"/>
                          <a:ea typeface="+mn-ea"/>
                          <a:cs typeface="+mn-cs"/>
                        </a:rPr>
                        <a:t>Far acquisire le competenze in relazione a: </a:t>
                      </a:r>
                    </a:p>
                    <a:p>
                      <a:pPr marL="342900" indent="-342900">
                        <a:buFont typeface="Wingdings" panose="05000000000000000000" pitchFamily="2" charset="2"/>
                        <a:buChar char="ü"/>
                      </a:pPr>
                      <a:r>
                        <a:rPr lang="it-IT" sz="1800" b="1" cap="all" baseline="0" dirty="0">
                          <a:solidFill>
                            <a:schemeClr val="tx2"/>
                          </a:solidFill>
                          <a:effectLst/>
                          <a:latin typeface="+mn-lt"/>
                          <a:ea typeface="+mn-ea"/>
                          <a:cs typeface="+mn-cs"/>
                        </a:rPr>
                        <a:t>verifica delle condizioni di sicurezza dei lavori affidati; </a:t>
                      </a:r>
                    </a:p>
                    <a:p>
                      <a:pPr marL="342900" indent="-342900">
                        <a:buFont typeface="Wingdings" panose="05000000000000000000" pitchFamily="2" charset="2"/>
                        <a:buChar char="ü"/>
                      </a:pPr>
                      <a:r>
                        <a:rPr lang="it-IT" sz="1800" b="1" cap="all" baseline="0" dirty="0">
                          <a:solidFill>
                            <a:schemeClr val="tx2"/>
                          </a:solidFill>
                          <a:effectLst/>
                          <a:latin typeface="+mn-lt"/>
                          <a:ea typeface="+mn-ea"/>
                          <a:cs typeface="+mn-cs"/>
                        </a:rPr>
                        <a:t>applicazione delle disposizioni e delle prescrizioni del PSC; </a:t>
                      </a:r>
                    </a:p>
                    <a:p>
                      <a:pPr marL="342900" indent="-342900">
                        <a:buFont typeface="Wingdings" panose="05000000000000000000" pitchFamily="2" charset="2"/>
                        <a:buChar char="ü"/>
                      </a:pPr>
                      <a:r>
                        <a:rPr lang="it-IT" sz="1800" b="1" cap="all" baseline="0" dirty="0">
                          <a:solidFill>
                            <a:schemeClr val="tx2"/>
                          </a:solidFill>
                          <a:effectLst/>
                          <a:latin typeface="+mn-lt"/>
                          <a:ea typeface="+mn-ea"/>
                          <a:cs typeface="+mn-cs"/>
                        </a:rPr>
                        <a:t>coordinamento degli interventi di cui agli articoli 95 e 96 del d.lgs. n. 81/2008; </a:t>
                      </a:r>
                    </a:p>
                    <a:p>
                      <a:pPr marL="342900" indent="-342900">
                        <a:buFont typeface="Wingdings" panose="05000000000000000000" pitchFamily="2" charset="2"/>
                        <a:buChar char="ü"/>
                      </a:pPr>
                      <a:r>
                        <a:rPr lang="it-IT" sz="1800" b="1" cap="all" baseline="0" dirty="0">
                          <a:solidFill>
                            <a:schemeClr val="tx2"/>
                          </a:solidFill>
                          <a:effectLst/>
                          <a:latin typeface="+mn-lt"/>
                          <a:ea typeface="+mn-ea"/>
                          <a:cs typeface="+mn-cs"/>
                        </a:rPr>
                        <a:t>verifica della congruenza dei POS delle imprese esecutrici</a:t>
                      </a:r>
                    </a:p>
                  </a:txBody>
                  <a:tcPr marL="121770" marR="121770" marT="60885" marB="60885" anchor="ctr">
                    <a:solidFill>
                      <a:schemeClr val="accent3">
                        <a:lumMod val="20000"/>
                        <a:lumOff val="80000"/>
                      </a:schemeClr>
                    </a:solidFill>
                  </a:tcPr>
                </a:tc>
                <a:extLst>
                  <a:ext uri="{0D108BD9-81ED-4DB2-BD59-A6C34878D82A}">
                    <a16:rowId xmlns:a16="http://schemas.microsoft.com/office/drawing/2014/main" val="1239720465"/>
                  </a:ext>
                </a:extLst>
              </a:tr>
            </a:tbl>
          </a:graphicData>
        </a:graphic>
      </p:graphicFrame>
    </p:spTree>
    <p:extLst>
      <p:ext uri="{BB962C8B-B14F-4D97-AF65-F5344CB8AC3E}">
        <p14:creationId xmlns:p14="http://schemas.microsoft.com/office/powerpoint/2010/main" val="23089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C18FE-5482-BAE6-25C2-E29706FCDEC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1FE2F67-35C2-352C-B8BC-B42B35FBC7D0}"/>
              </a:ext>
            </a:extLst>
          </p:cNvPr>
          <p:cNvSpPr>
            <a:spLocks noGrp="1"/>
          </p:cNvSpPr>
          <p:nvPr>
            <p:ph type="title"/>
          </p:nvPr>
        </p:nvSpPr>
        <p:spPr>
          <a:xfrm>
            <a:off x="938693" y="619724"/>
            <a:ext cx="10314614" cy="332399"/>
          </a:xfrm>
        </p:spPr>
        <p:txBody>
          <a:bodyPr/>
          <a:lstStyle/>
          <a:p>
            <a:pPr algn="l" rtl="0">
              <a:lnSpc>
                <a:spcPct val="90000"/>
              </a:lnSpc>
              <a:spcBef>
                <a:spcPct val="0"/>
              </a:spcBef>
            </a:pPr>
            <a:r>
              <a:rPr lang="it-IT" sz="2400" u="sng" kern="1200" cap="small" dirty="0">
                <a:solidFill>
                  <a:srgbClr val="103676"/>
                </a:solidFill>
              </a:rPr>
              <a:t>FORMAZIONE DEL DATORE DI LAVORO</a:t>
            </a:r>
          </a:p>
        </p:txBody>
      </p:sp>
      <p:sp>
        <p:nvSpPr>
          <p:cNvPr id="3" name="Segnaposto numero diapositiva 2">
            <a:extLst>
              <a:ext uri="{FF2B5EF4-FFF2-40B4-BE49-F238E27FC236}">
                <a16:creationId xmlns:a16="http://schemas.microsoft.com/office/drawing/2014/main" id="{F49B7A3B-6DD4-E954-3D2B-F0F2CC251142}"/>
              </a:ext>
            </a:extLst>
          </p:cNvPr>
          <p:cNvSpPr>
            <a:spLocks noGrp="1"/>
          </p:cNvSpPr>
          <p:nvPr>
            <p:ph type="sldNum" sz="quarter" idx="10"/>
          </p:nvPr>
        </p:nvSpPr>
        <p:spPr/>
        <p:txBody>
          <a:bodyPr/>
          <a:lstStyle/>
          <a:p>
            <a:pPr defTabSz="608853"/>
            <a:fld id="{B6F15528-21DE-4FAA-801E-634DDDAF4B2B}" type="slidenum">
              <a:rPr lang="it-IT">
                <a:latin typeface="Calibri"/>
              </a:rPr>
              <a:pPr defTabSz="608853"/>
              <a:t>17</a:t>
            </a:fld>
            <a:endParaRPr lang="it-IT" dirty="0">
              <a:latin typeface="Calibri"/>
            </a:endParaRPr>
          </a:p>
        </p:txBody>
      </p:sp>
      <p:sp>
        <p:nvSpPr>
          <p:cNvPr id="7" name="bg object 16">
            <a:extLst>
              <a:ext uri="{FF2B5EF4-FFF2-40B4-BE49-F238E27FC236}">
                <a16:creationId xmlns:a16="http://schemas.microsoft.com/office/drawing/2014/main" id="{9DBD942D-9B4D-B347-09AF-59AF4FBE2ADB}"/>
              </a:ext>
            </a:extLst>
          </p:cNvPr>
          <p:cNvSpPr/>
          <p:nvPr/>
        </p:nvSpPr>
        <p:spPr>
          <a:xfrm>
            <a:off x="571871" y="676499"/>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8" name="object 6">
            <a:extLst>
              <a:ext uri="{FF2B5EF4-FFF2-40B4-BE49-F238E27FC236}">
                <a16:creationId xmlns:a16="http://schemas.microsoft.com/office/drawing/2014/main" id="{7200FD96-978A-FD0C-487E-D6E9B3DEF202}"/>
              </a:ext>
            </a:extLst>
          </p:cNvPr>
          <p:cNvSpPr/>
          <p:nvPr/>
        </p:nvSpPr>
        <p:spPr>
          <a:xfrm>
            <a:off x="257825" y="0"/>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b="1" dirty="0">
                <a:solidFill>
                  <a:srgbClr val="FFFFFF"/>
                </a:solidFill>
                <a:latin typeface="Calibri"/>
                <a:cs typeface="Tahoma"/>
              </a:rPr>
              <a:t>  </a:t>
            </a:r>
            <a:endParaRPr sz="2397" dirty="0">
              <a:solidFill>
                <a:prstClr val="black"/>
              </a:solidFill>
              <a:latin typeface="Calibri"/>
            </a:endParaRPr>
          </a:p>
        </p:txBody>
      </p:sp>
      <p:sp>
        <p:nvSpPr>
          <p:cNvPr id="13" name="object 7">
            <a:extLst>
              <a:ext uri="{FF2B5EF4-FFF2-40B4-BE49-F238E27FC236}">
                <a16:creationId xmlns:a16="http://schemas.microsoft.com/office/drawing/2014/main" id="{266C39A0-D275-E423-92FE-3F62FF478BCA}"/>
              </a:ext>
            </a:extLst>
          </p:cNvPr>
          <p:cNvSpPr txBox="1">
            <a:spLocks noGrp="1"/>
          </p:cNvSpPr>
          <p:nvPr>
            <p:ph type="body" sz="quarter" idx="11"/>
          </p:nvPr>
        </p:nvSpPr>
        <p:spPr>
          <a:xfrm>
            <a:off x="800189" y="6158646"/>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27" name="Tabella 26">
            <a:extLst>
              <a:ext uri="{FF2B5EF4-FFF2-40B4-BE49-F238E27FC236}">
                <a16:creationId xmlns:a16="http://schemas.microsoft.com/office/drawing/2014/main" id="{9BEE5036-A72A-1217-A51B-DF5A9DA416F3}"/>
              </a:ext>
            </a:extLst>
          </p:cNvPr>
          <p:cNvGraphicFramePr>
            <a:graphicFrameLocks noGrp="1"/>
          </p:cNvGraphicFramePr>
          <p:nvPr>
            <p:extLst>
              <p:ext uri="{D42A27DB-BD31-4B8C-83A1-F6EECF244321}">
                <p14:modId xmlns:p14="http://schemas.microsoft.com/office/powerpoint/2010/main" val="1523488780"/>
              </p:ext>
            </p:extLst>
          </p:nvPr>
        </p:nvGraphicFramePr>
        <p:xfrm>
          <a:off x="1246510" y="1543365"/>
          <a:ext cx="9369241" cy="1219050"/>
        </p:xfrm>
        <a:graphic>
          <a:graphicData uri="http://schemas.openxmlformats.org/drawingml/2006/table">
            <a:tbl>
              <a:tblPr firstRow="1" bandRow="1">
                <a:tableStyleId>{5C22544A-7EE6-4342-B048-85BDC9FD1C3A}</a:tableStyleId>
              </a:tblPr>
              <a:tblGrid>
                <a:gridCol w="9369241">
                  <a:extLst>
                    <a:ext uri="{9D8B030D-6E8A-4147-A177-3AD203B41FA5}">
                      <a16:colId xmlns:a16="http://schemas.microsoft.com/office/drawing/2014/main" val="951336313"/>
                    </a:ext>
                  </a:extLst>
                </a:gridCol>
              </a:tblGrid>
              <a:tr h="674208">
                <a:tc>
                  <a:txBody>
                    <a:bodyPr/>
                    <a:lstStyle/>
                    <a:p>
                      <a:pPr algn="ctr"/>
                      <a:r>
                        <a:rPr lang="it-IT" sz="2400" b="1" dirty="0">
                          <a:solidFill>
                            <a:schemeClr val="tx2"/>
                          </a:solidFill>
                          <a:effectLst/>
                          <a:latin typeface="+mn-lt"/>
                          <a:ea typeface="+mn-ea"/>
                          <a:cs typeface="+mn-cs"/>
                        </a:rPr>
                        <a:t>CORSO IN E-LEARNING, DELLA DURATA DI 16 ORE, </a:t>
                      </a:r>
                      <a:r>
                        <a:rPr lang="it-IT" sz="2400" b="1" u="sng" dirty="0">
                          <a:solidFill>
                            <a:schemeClr val="tx2"/>
                          </a:solidFill>
                          <a:effectLst/>
                          <a:latin typeface="+mn-lt"/>
                          <a:ea typeface="+mn-ea"/>
                          <a:cs typeface="+mn-cs"/>
                        </a:rPr>
                        <a:t>MESSO A DISPOSIZIONE GRATUITAMENTE DALL’ANCE PER I DATORI DI LAVORO DELLE IMPRESE ASSOCIATE</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29" name="CasellaDiTesto 28">
            <a:extLst>
              <a:ext uri="{FF2B5EF4-FFF2-40B4-BE49-F238E27FC236}">
                <a16:creationId xmlns:a16="http://schemas.microsoft.com/office/drawing/2014/main" id="{EEB51D00-CD35-9278-5D16-38DBA259D455}"/>
              </a:ext>
            </a:extLst>
          </p:cNvPr>
          <p:cNvSpPr txBox="1"/>
          <p:nvPr/>
        </p:nvSpPr>
        <p:spPr>
          <a:xfrm>
            <a:off x="5487152" y="2821152"/>
            <a:ext cx="65" cy="368884"/>
          </a:xfrm>
          <a:prstGeom prst="rect">
            <a:avLst/>
          </a:prstGeom>
          <a:noFill/>
        </p:spPr>
        <p:txBody>
          <a:bodyPr wrap="none" lIns="0" tIns="0" rIns="0" bIns="0" rtlCol="0">
            <a:spAutoFit/>
          </a:bodyPr>
          <a:lstStyle/>
          <a:p>
            <a:pPr defTabSz="608853"/>
            <a:endParaRPr lang="it-IT" sz="2397" dirty="0">
              <a:solidFill>
                <a:prstClr val="black"/>
              </a:solidFill>
              <a:latin typeface="Calibri"/>
            </a:endParaRPr>
          </a:p>
        </p:txBody>
      </p:sp>
      <p:sp>
        <p:nvSpPr>
          <p:cNvPr id="9" name="CasellaDiTesto 8">
            <a:extLst>
              <a:ext uri="{FF2B5EF4-FFF2-40B4-BE49-F238E27FC236}">
                <a16:creationId xmlns:a16="http://schemas.microsoft.com/office/drawing/2014/main" id="{225F1E5C-0B5C-356A-A745-6B98706C73C7}"/>
              </a:ext>
            </a:extLst>
          </p:cNvPr>
          <p:cNvSpPr txBox="1"/>
          <p:nvPr/>
        </p:nvSpPr>
        <p:spPr>
          <a:xfrm>
            <a:off x="2439963" y="5789314"/>
            <a:ext cx="6094378" cy="369332"/>
          </a:xfrm>
          <a:prstGeom prst="rect">
            <a:avLst/>
          </a:prstGeom>
          <a:noFill/>
        </p:spPr>
        <p:txBody>
          <a:bodyPr wrap="square">
            <a:spAutoFit/>
          </a:bodyPr>
          <a:lstStyle/>
          <a:p>
            <a:endParaRPr lang="it-IT" sz="1800" b="0" i="0" u="none" strike="noStrike" baseline="0" dirty="0">
              <a:solidFill>
                <a:srgbClr val="000000"/>
              </a:solidFill>
              <a:latin typeface="Calibri" panose="020F0502020204030204" pitchFamily="34" charset="0"/>
            </a:endParaRPr>
          </a:p>
        </p:txBody>
      </p:sp>
      <p:graphicFrame>
        <p:nvGraphicFramePr>
          <p:cNvPr id="4" name="Tabella 3">
            <a:extLst>
              <a:ext uri="{FF2B5EF4-FFF2-40B4-BE49-F238E27FC236}">
                <a16:creationId xmlns:a16="http://schemas.microsoft.com/office/drawing/2014/main" id="{75A708F7-BC93-114C-B5CA-92D6605E8B88}"/>
              </a:ext>
            </a:extLst>
          </p:cNvPr>
          <p:cNvGraphicFramePr>
            <a:graphicFrameLocks noGrp="1"/>
          </p:cNvGraphicFramePr>
          <p:nvPr>
            <p:extLst>
              <p:ext uri="{D42A27DB-BD31-4B8C-83A1-F6EECF244321}">
                <p14:modId xmlns:p14="http://schemas.microsoft.com/office/powerpoint/2010/main" val="3354052733"/>
              </p:ext>
            </p:extLst>
          </p:nvPr>
        </p:nvGraphicFramePr>
        <p:xfrm>
          <a:off x="1246575" y="3302551"/>
          <a:ext cx="9369176" cy="674208"/>
        </p:xfrm>
        <a:graphic>
          <a:graphicData uri="http://schemas.openxmlformats.org/drawingml/2006/table">
            <a:tbl>
              <a:tblPr firstRow="1" bandRow="1">
                <a:tableStyleId>{5C22544A-7EE6-4342-B048-85BDC9FD1C3A}</a:tableStyleId>
              </a:tblPr>
              <a:tblGrid>
                <a:gridCol w="9369176">
                  <a:extLst>
                    <a:ext uri="{9D8B030D-6E8A-4147-A177-3AD203B41FA5}">
                      <a16:colId xmlns:a16="http://schemas.microsoft.com/office/drawing/2014/main" val="951336313"/>
                    </a:ext>
                  </a:extLst>
                </a:gridCol>
              </a:tblGrid>
              <a:tr h="674208">
                <a:tc>
                  <a:txBody>
                    <a:bodyPr/>
                    <a:lstStyle/>
                    <a:p>
                      <a:pPr algn="ctr"/>
                      <a:r>
                        <a:rPr lang="it-IT" sz="2400" b="1" dirty="0">
                          <a:solidFill>
                            <a:schemeClr val="tx2"/>
                          </a:solidFill>
                          <a:effectLst/>
                          <a:latin typeface="+mn-lt"/>
                          <a:ea typeface="+mn-ea"/>
                          <a:cs typeface="+mn-cs"/>
                        </a:rPr>
                        <a:t>UTILIZZO DELLA PIATTAFORMA ANCE ACADEMY</a:t>
                      </a:r>
                      <a:endParaRPr lang="it-IT" sz="2400" b="1" u="sng" dirty="0">
                        <a:solidFill>
                          <a:schemeClr val="tx2"/>
                        </a:solidFill>
                        <a:effectLst/>
                        <a:latin typeface="+mn-lt"/>
                        <a:ea typeface="+mn-ea"/>
                        <a:cs typeface="+mn-cs"/>
                      </a:endParaRP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Tree>
    <p:extLst>
      <p:ext uri="{BB962C8B-B14F-4D97-AF65-F5344CB8AC3E}">
        <p14:creationId xmlns:p14="http://schemas.microsoft.com/office/powerpoint/2010/main" val="410600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73579-540E-BE99-2528-FE543CCBBCE5}"/>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4D3D5BD5-3603-8723-60F9-C129DF0A5C3B}"/>
              </a:ext>
            </a:extLst>
          </p:cNvPr>
          <p:cNvSpPr>
            <a:spLocks noGrp="1"/>
          </p:cNvSpPr>
          <p:nvPr>
            <p:ph type="sldNum" sz="quarter" idx="10"/>
          </p:nvPr>
        </p:nvSpPr>
        <p:spPr/>
        <p:txBody>
          <a:bodyPr/>
          <a:lstStyle/>
          <a:p>
            <a:pPr defTabSz="608853"/>
            <a:fld id="{B6F15528-21DE-4FAA-801E-634DDDAF4B2B}" type="slidenum">
              <a:rPr lang="it-IT">
                <a:latin typeface="Calibri"/>
              </a:rPr>
              <a:pPr defTabSz="608853"/>
              <a:t>18</a:t>
            </a:fld>
            <a:endParaRPr lang="it-IT" dirty="0">
              <a:latin typeface="Calibri"/>
            </a:endParaRPr>
          </a:p>
        </p:txBody>
      </p:sp>
      <p:sp>
        <p:nvSpPr>
          <p:cNvPr id="13" name="object 7">
            <a:extLst>
              <a:ext uri="{FF2B5EF4-FFF2-40B4-BE49-F238E27FC236}">
                <a16:creationId xmlns:a16="http://schemas.microsoft.com/office/drawing/2014/main" id="{CF8C9147-F11D-D9DE-BFB2-AB9211BDE564}"/>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sp>
        <p:nvSpPr>
          <p:cNvPr id="6" name="object 6">
            <a:extLst>
              <a:ext uri="{FF2B5EF4-FFF2-40B4-BE49-F238E27FC236}">
                <a16:creationId xmlns:a16="http://schemas.microsoft.com/office/drawing/2014/main" id="{12AAF3DB-3CEA-5490-B2F6-21F6B8DBDB3F}"/>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graphicFrame>
        <p:nvGraphicFramePr>
          <p:cNvPr id="4" name="Diagramma 3">
            <a:extLst>
              <a:ext uri="{FF2B5EF4-FFF2-40B4-BE49-F238E27FC236}">
                <a16:creationId xmlns:a16="http://schemas.microsoft.com/office/drawing/2014/main" id="{0A6CC41C-BA25-DA4F-49F2-8FCE4A5F8853}"/>
              </a:ext>
            </a:extLst>
          </p:cNvPr>
          <p:cNvGraphicFramePr/>
          <p:nvPr>
            <p:extLst>
              <p:ext uri="{D42A27DB-BD31-4B8C-83A1-F6EECF244321}">
                <p14:modId xmlns:p14="http://schemas.microsoft.com/office/powerpoint/2010/main" val="1581286861"/>
              </p:ext>
            </p:extLst>
          </p:nvPr>
        </p:nvGraphicFramePr>
        <p:xfrm>
          <a:off x="589244" y="1143000"/>
          <a:ext cx="10891556" cy="47679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22793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A8ABC-1CEC-5D55-71DE-C8D923F4D008}"/>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C6559BF6-2A25-D5ED-D6BD-8B20665C99CE}"/>
              </a:ext>
            </a:extLst>
          </p:cNvPr>
          <p:cNvSpPr>
            <a:spLocks noGrp="1"/>
          </p:cNvSpPr>
          <p:nvPr>
            <p:ph type="title"/>
          </p:nvPr>
        </p:nvSpPr>
        <p:spPr>
          <a:xfrm>
            <a:off x="938693" y="619724"/>
            <a:ext cx="10314614" cy="304699"/>
          </a:xfrm>
        </p:spPr>
        <p:txBody>
          <a:bodyPr/>
          <a:lstStyle/>
          <a:p>
            <a:pPr algn="l" rtl="0">
              <a:lnSpc>
                <a:spcPct val="90000"/>
              </a:lnSpc>
              <a:spcBef>
                <a:spcPct val="0"/>
              </a:spcBef>
            </a:pPr>
            <a:r>
              <a:rPr lang="it-IT" sz="2200" u="sng" kern="1200" cap="all" dirty="0">
                <a:solidFill>
                  <a:srgbClr val="103676"/>
                </a:solidFill>
              </a:rPr>
              <a:t>FORMAZIONE DEL DATORE DI LAVORO RSPP (</a:t>
            </a:r>
            <a:r>
              <a:rPr lang="it-IT" sz="2200" u="sng" kern="1200" cap="all" dirty="0" err="1">
                <a:solidFill>
                  <a:srgbClr val="103676"/>
                </a:solidFill>
              </a:rPr>
              <a:t>asr</a:t>
            </a:r>
            <a:r>
              <a:rPr lang="it-IT" sz="2200" u="sng" kern="1200" cap="all" dirty="0">
                <a:solidFill>
                  <a:srgbClr val="103676"/>
                </a:solidFill>
              </a:rPr>
              <a:t> 2025)</a:t>
            </a:r>
          </a:p>
        </p:txBody>
      </p:sp>
      <p:sp>
        <p:nvSpPr>
          <p:cNvPr id="3" name="Segnaposto numero diapositiva 2">
            <a:extLst>
              <a:ext uri="{FF2B5EF4-FFF2-40B4-BE49-F238E27FC236}">
                <a16:creationId xmlns:a16="http://schemas.microsoft.com/office/drawing/2014/main" id="{706B28AC-2AFC-23D5-675E-03CAAC3518F5}"/>
              </a:ext>
            </a:extLst>
          </p:cNvPr>
          <p:cNvSpPr>
            <a:spLocks noGrp="1"/>
          </p:cNvSpPr>
          <p:nvPr>
            <p:ph type="sldNum" sz="quarter" idx="10"/>
          </p:nvPr>
        </p:nvSpPr>
        <p:spPr/>
        <p:txBody>
          <a:bodyPr/>
          <a:lstStyle/>
          <a:p>
            <a:pPr defTabSz="608853"/>
            <a:fld id="{B6F15528-21DE-4FAA-801E-634DDDAF4B2B}" type="slidenum">
              <a:rPr lang="it-IT">
                <a:latin typeface="Calibri"/>
              </a:rPr>
              <a:pPr defTabSz="608853"/>
              <a:t>19</a:t>
            </a:fld>
            <a:endParaRPr lang="it-IT" dirty="0">
              <a:latin typeface="Calibri"/>
            </a:endParaRPr>
          </a:p>
        </p:txBody>
      </p:sp>
      <p:sp>
        <p:nvSpPr>
          <p:cNvPr id="7" name="bg object 16">
            <a:extLst>
              <a:ext uri="{FF2B5EF4-FFF2-40B4-BE49-F238E27FC236}">
                <a16:creationId xmlns:a16="http://schemas.microsoft.com/office/drawing/2014/main" id="{FB58A460-F9F0-3563-4DE5-2EC5213A56FC}"/>
              </a:ext>
            </a:extLst>
          </p:cNvPr>
          <p:cNvSpPr/>
          <p:nvPr/>
        </p:nvSpPr>
        <p:spPr>
          <a:xfrm>
            <a:off x="571871" y="676499"/>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8" name="object 6">
            <a:extLst>
              <a:ext uri="{FF2B5EF4-FFF2-40B4-BE49-F238E27FC236}">
                <a16:creationId xmlns:a16="http://schemas.microsoft.com/office/drawing/2014/main" id="{DF8A02A4-083A-B30D-4AA8-760C72096A73}"/>
              </a:ext>
            </a:extLst>
          </p:cNvPr>
          <p:cNvSpPr/>
          <p:nvPr/>
        </p:nvSpPr>
        <p:spPr>
          <a:xfrm>
            <a:off x="257825" y="0"/>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b="1" dirty="0">
                <a:solidFill>
                  <a:srgbClr val="FFFFFF"/>
                </a:solidFill>
                <a:latin typeface="Calibri"/>
                <a:cs typeface="Tahoma"/>
              </a:rPr>
              <a:t>  </a:t>
            </a:r>
            <a:endParaRPr sz="2397" dirty="0">
              <a:solidFill>
                <a:prstClr val="black"/>
              </a:solidFill>
              <a:latin typeface="Calibri"/>
            </a:endParaRPr>
          </a:p>
        </p:txBody>
      </p:sp>
      <p:sp>
        <p:nvSpPr>
          <p:cNvPr id="13" name="object 7">
            <a:extLst>
              <a:ext uri="{FF2B5EF4-FFF2-40B4-BE49-F238E27FC236}">
                <a16:creationId xmlns:a16="http://schemas.microsoft.com/office/drawing/2014/main" id="{C7A7066A-D81F-7539-2AA2-3D0DBBF86E2B}"/>
              </a:ext>
            </a:extLst>
          </p:cNvPr>
          <p:cNvSpPr txBox="1">
            <a:spLocks noGrp="1"/>
          </p:cNvSpPr>
          <p:nvPr>
            <p:ph type="body" sz="quarter" idx="11"/>
          </p:nvPr>
        </p:nvSpPr>
        <p:spPr>
          <a:xfrm>
            <a:off x="920789" y="6168818"/>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6" name="Tabella 5">
            <a:extLst>
              <a:ext uri="{FF2B5EF4-FFF2-40B4-BE49-F238E27FC236}">
                <a16:creationId xmlns:a16="http://schemas.microsoft.com/office/drawing/2014/main" id="{9C24939F-F570-5B94-8BA2-0282E17C06C2}"/>
              </a:ext>
            </a:extLst>
          </p:cNvPr>
          <p:cNvGraphicFramePr>
            <a:graphicFrameLocks noGrp="1"/>
          </p:cNvGraphicFramePr>
          <p:nvPr>
            <p:extLst>
              <p:ext uri="{D42A27DB-BD31-4B8C-83A1-F6EECF244321}">
                <p14:modId xmlns:p14="http://schemas.microsoft.com/office/powerpoint/2010/main" val="4125891490"/>
              </p:ext>
            </p:extLst>
          </p:nvPr>
        </p:nvGraphicFramePr>
        <p:xfrm>
          <a:off x="920789" y="2059937"/>
          <a:ext cx="10166225" cy="792330"/>
        </p:xfrm>
        <a:graphic>
          <a:graphicData uri="http://schemas.openxmlformats.org/drawingml/2006/table">
            <a:tbl>
              <a:tblPr firstRow="1" bandRow="1">
                <a:tableStyleId>{5C22544A-7EE6-4342-B048-85BDC9FD1C3A}</a:tableStyleId>
              </a:tblPr>
              <a:tblGrid>
                <a:gridCol w="10166225">
                  <a:extLst>
                    <a:ext uri="{9D8B030D-6E8A-4147-A177-3AD203B41FA5}">
                      <a16:colId xmlns:a16="http://schemas.microsoft.com/office/drawing/2014/main" val="4249501962"/>
                    </a:ext>
                  </a:extLst>
                </a:gridCol>
              </a:tblGrid>
              <a:tr h="734767">
                <a:tc>
                  <a:txBody>
                    <a:bodyPr/>
                    <a:lstStyle/>
                    <a:p>
                      <a:pPr marL="0" marR="0" lvl="0" indent="0" algn="ctr" defTabSz="91440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2200" b="1" dirty="0">
                          <a:solidFill>
                            <a:schemeClr val="tx2"/>
                          </a:solidFill>
                          <a:effectLst/>
                          <a:latin typeface="+mn-lt"/>
                          <a:ea typeface="+mn-ea"/>
                          <a:cs typeface="+mn-cs"/>
                        </a:rPr>
                        <a:t>AL MODULO SI ACCEDE DOPO AVER FREQUENTATO IL CORSO PROPEDEUTICO PER DATORE DI LAVORO</a:t>
                      </a:r>
                    </a:p>
                  </a:txBody>
                  <a:tcPr marL="121770" marR="121770" marT="60885" marB="60885" anchor="ctr">
                    <a:solidFill>
                      <a:schemeClr val="accent3">
                        <a:lumMod val="20000"/>
                        <a:lumOff val="80000"/>
                      </a:schemeClr>
                    </a:solidFill>
                  </a:tcPr>
                </a:tc>
                <a:extLst>
                  <a:ext uri="{0D108BD9-81ED-4DB2-BD59-A6C34878D82A}">
                    <a16:rowId xmlns:a16="http://schemas.microsoft.com/office/drawing/2014/main" val="1239720465"/>
                  </a:ext>
                </a:extLst>
              </a:tr>
            </a:tbl>
          </a:graphicData>
        </a:graphic>
      </p:graphicFrame>
      <p:graphicFrame>
        <p:nvGraphicFramePr>
          <p:cNvPr id="27" name="Tabella 26">
            <a:extLst>
              <a:ext uri="{FF2B5EF4-FFF2-40B4-BE49-F238E27FC236}">
                <a16:creationId xmlns:a16="http://schemas.microsoft.com/office/drawing/2014/main" id="{C7DE5F75-15B6-C272-18B8-D3BC12121716}"/>
              </a:ext>
            </a:extLst>
          </p:cNvPr>
          <p:cNvGraphicFramePr>
            <a:graphicFrameLocks noGrp="1"/>
          </p:cNvGraphicFramePr>
          <p:nvPr>
            <p:extLst>
              <p:ext uri="{D42A27DB-BD31-4B8C-83A1-F6EECF244321}">
                <p14:modId xmlns:p14="http://schemas.microsoft.com/office/powerpoint/2010/main" val="2911623239"/>
              </p:ext>
            </p:extLst>
          </p:nvPr>
        </p:nvGraphicFramePr>
        <p:xfrm>
          <a:off x="920789" y="1096015"/>
          <a:ext cx="10184260" cy="792330"/>
        </p:xfrm>
        <a:graphic>
          <a:graphicData uri="http://schemas.openxmlformats.org/drawingml/2006/table">
            <a:tbl>
              <a:tblPr firstRow="1" bandRow="1">
                <a:tableStyleId>{5C22544A-7EE6-4342-B048-85BDC9FD1C3A}</a:tableStyleId>
              </a:tblPr>
              <a:tblGrid>
                <a:gridCol w="10184260">
                  <a:extLst>
                    <a:ext uri="{9D8B030D-6E8A-4147-A177-3AD203B41FA5}">
                      <a16:colId xmlns:a16="http://schemas.microsoft.com/office/drawing/2014/main" val="951336313"/>
                    </a:ext>
                  </a:extLst>
                </a:gridCol>
              </a:tblGrid>
              <a:tr h="674208">
                <a:tc>
                  <a:txBody>
                    <a:bodyPr/>
                    <a:lstStyle/>
                    <a:p>
                      <a:pPr algn="ctr"/>
                      <a:r>
                        <a:rPr lang="it-IT" sz="2200" b="1" dirty="0">
                          <a:solidFill>
                            <a:schemeClr val="tx2"/>
                          </a:solidFill>
                          <a:effectLst/>
                          <a:latin typeface="+mn-lt"/>
                          <a:ea typeface="+mn-ea"/>
                          <a:cs typeface="+mn-cs"/>
                        </a:rPr>
                        <a:t>MODULO COMUNE (DURATA 8 ORE) + MODULO INTEGRATIVO 3 COSTRUZIONI (DURATA 16 ORE)</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graphicFrame>
        <p:nvGraphicFramePr>
          <p:cNvPr id="28" name="Tabella 27">
            <a:extLst>
              <a:ext uri="{FF2B5EF4-FFF2-40B4-BE49-F238E27FC236}">
                <a16:creationId xmlns:a16="http://schemas.microsoft.com/office/drawing/2014/main" id="{EBABB65C-8C13-924E-216F-87BFAFA30E9A}"/>
              </a:ext>
            </a:extLst>
          </p:cNvPr>
          <p:cNvGraphicFramePr>
            <a:graphicFrameLocks noGrp="1"/>
          </p:cNvGraphicFramePr>
          <p:nvPr>
            <p:extLst>
              <p:ext uri="{D42A27DB-BD31-4B8C-83A1-F6EECF244321}">
                <p14:modId xmlns:p14="http://schemas.microsoft.com/office/powerpoint/2010/main" val="2131521106"/>
              </p:ext>
            </p:extLst>
          </p:nvPr>
        </p:nvGraphicFramePr>
        <p:xfrm>
          <a:off x="920789" y="3041021"/>
          <a:ext cx="10184128" cy="478843"/>
        </p:xfrm>
        <a:graphic>
          <a:graphicData uri="http://schemas.openxmlformats.org/drawingml/2006/table">
            <a:tbl>
              <a:tblPr firstRow="1" bandRow="1">
                <a:tableStyleId>{5C22544A-7EE6-4342-B048-85BDC9FD1C3A}</a:tableStyleId>
              </a:tblPr>
              <a:tblGrid>
                <a:gridCol w="10184128">
                  <a:extLst>
                    <a:ext uri="{9D8B030D-6E8A-4147-A177-3AD203B41FA5}">
                      <a16:colId xmlns:a16="http://schemas.microsoft.com/office/drawing/2014/main" val="951336313"/>
                    </a:ext>
                  </a:extLst>
                </a:gridCol>
              </a:tblGrid>
              <a:tr h="478843">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2200" b="1" dirty="0">
                          <a:solidFill>
                            <a:schemeClr val="tx2"/>
                          </a:solidFill>
                          <a:effectLst/>
                          <a:latin typeface="+mn-lt"/>
                          <a:ea typeface="+mn-ea"/>
                          <a:cs typeface="+mn-cs"/>
                        </a:rPr>
                        <a:t>AGGIORNAMENTO QUINQUENNALE CON DURATA MINIMA DI 8 ORE</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29" name="CasellaDiTesto 28">
            <a:extLst>
              <a:ext uri="{FF2B5EF4-FFF2-40B4-BE49-F238E27FC236}">
                <a16:creationId xmlns:a16="http://schemas.microsoft.com/office/drawing/2014/main" id="{B586A97A-900C-3392-E94B-05DF6A343487}"/>
              </a:ext>
            </a:extLst>
          </p:cNvPr>
          <p:cNvSpPr txBox="1"/>
          <p:nvPr/>
        </p:nvSpPr>
        <p:spPr>
          <a:xfrm>
            <a:off x="5487152" y="2821152"/>
            <a:ext cx="65" cy="368884"/>
          </a:xfrm>
          <a:prstGeom prst="rect">
            <a:avLst/>
          </a:prstGeom>
          <a:noFill/>
        </p:spPr>
        <p:txBody>
          <a:bodyPr wrap="none" lIns="0" tIns="0" rIns="0" bIns="0" rtlCol="0">
            <a:spAutoFit/>
          </a:bodyPr>
          <a:lstStyle/>
          <a:p>
            <a:pPr defTabSz="608853"/>
            <a:endParaRPr lang="it-IT" sz="2397" dirty="0">
              <a:solidFill>
                <a:prstClr val="black"/>
              </a:solidFill>
              <a:latin typeface="Calibri"/>
            </a:endParaRPr>
          </a:p>
        </p:txBody>
      </p:sp>
      <p:graphicFrame>
        <p:nvGraphicFramePr>
          <p:cNvPr id="4" name="Tabella 3">
            <a:extLst>
              <a:ext uri="{FF2B5EF4-FFF2-40B4-BE49-F238E27FC236}">
                <a16:creationId xmlns:a16="http://schemas.microsoft.com/office/drawing/2014/main" id="{03E93050-D993-744D-4FCF-12EC47088365}"/>
              </a:ext>
            </a:extLst>
          </p:cNvPr>
          <p:cNvGraphicFramePr>
            <a:graphicFrameLocks noGrp="1"/>
          </p:cNvGraphicFramePr>
          <p:nvPr>
            <p:extLst>
              <p:ext uri="{D42A27DB-BD31-4B8C-83A1-F6EECF244321}">
                <p14:modId xmlns:p14="http://schemas.microsoft.com/office/powerpoint/2010/main" val="4147408814"/>
              </p:ext>
            </p:extLst>
          </p:nvPr>
        </p:nvGraphicFramePr>
        <p:xfrm>
          <a:off x="902886" y="3778907"/>
          <a:ext cx="10184128" cy="1127610"/>
        </p:xfrm>
        <a:graphic>
          <a:graphicData uri="http://schemas.openxmlformats.org/drawingml/2006/table">
            <a:tbl>
              <a:tblPr firstRow="1" bandRow="1">
                <a:tableStyleId>{5C22544A-7EE6-4342-B048-85BDC9FD1C3A}</a:tableStyleId>
              </a:tblPr>
              <a:tblGrid>
                <a:gridCol w="10184128">
                  <a:extLst>
                    <a:ext uri="{9D8B030D-6E8A-4147-A177-3AD203B41FA5}">
                      <a16:colId xmlns:a16="http://schemas.microsoft.com/office/drawing/2014/main" val="951336313"/>
                    </a:ext>
                  </a:extLst>
                </a:gridCol>
              </a:tblGrid>
              <a:tr h="478843">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2200" b="1" dirty="0">
                          <a:solidFill>
                            <a:schemeClr val="tx2"/>
                          </a:solidFill>
                          <a:effectLst/>
                          <a:latin typeface="+mn-lt"/>
                          <a:ea typeface="+mn-ea"/>
                          <a:cs typeface="+mn-cs"/>
                        </a:rPr>
                        <a:t>SONO FATTI SALVI I PERCORSI FORMATIVI EFFETTUATI IN VIGENZA DELL’ASR 2011, QUALORA L’ATTESTATO RIPORTI L’INDICAZIONE DEL CODICE ATECO 2007 – F COSTRUZIONI</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Tree>
    <p:extLst>
      <p:ext uri="{BB962C8B-B14F-4D97-AF65-F5344CB8AC3E}">
        <p14:creationId xmlns:p14="http://schemas.microsoft.com/office/powerpoint/2010/main" val="36678109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934D5E-1669-4B75-80F6-200BC6827688}"/>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F9E6CC85-F696-CD12-85B3-247A2E997F3A}"/>
              </a:ext>
            </a:extLst>
          </p:cNvPr>
          <p:cNvSpPr>
            <a:spLocks noGrp="1"/>
          </p:cNvSpPr>
          <p:nvPr>
            <p:ph type="sldNum" sz="quarter" idx="10"/>
          </p:nvPr>
        </p:nvSpPr>
        <p:spPr/>
        <p:txBody>
          <a:bodyPr/>
          <a:lstStyle/>
          <a:p>
            <a:pPr defTabSz="608853"/>
            <a:fld id="{B6F15528-21DE-4FAA-801E-634DDDAF4B2B}" type="slidenum">
              <a:rPr lang="it-IT">
                <a:latin typeface="Calibri"/>
              </a:rPr>
              <a:pPr defTabSz="608853"/>
              <a:t>2</a:t>
            </a:fld>
            <a:endParaRPr lang="it-IT" dirty="0">
              <a:latin typeface="Calibri"/>
            </a:endParaRPr>
          </a:p>
        </p:txBody>
      </p:sp>
      <p:sp>
        <p:nvSpPr>
          <p:cNvPr id="13" name="object 7">
            <a:extLst>
              <a:ext uri="{FF2B5EF4-FFF2-40B4-BE49-F238E27FC236}">
                <a16:creationId xmlns:a16="http://schemas.microsoft.com/office/drawing/2014/main" id="{CCDFA890-1A4B-EEE0-765C-3B6390B724F4}"/>
              </a:ext>
            </a:extLst>
          </p:cNvPr>
          <p:cNvSpPr txBox="1">
            <a:spLocks noGrp="1"/>
          </p:cNvSpPr>
          <p:nvPr>
            <p:ph type="body" sz="quarter" idx="11"/>
          </p:nvPr>
        </p:nvSpPr>
        <p:spPr>
          <a:xfrm>
            <a:off x="619869" y="6638047"/>
            <a:ext cx="5378160" cy="219953"/>
          </a:xfrm>
          <a:prstGeom prst="rect">
            <a:avLst/>
          </a:prstGeom>
        </p:spPr>
        <p:txBody>
          <a:bodyPr vert="horz" wrap="square" lIns="0" tIns="16912" rIns="0" bIns="0" rtlCol="0">
            <a:spAutoFit/>
          </a:bodyPr>
          <a:lstStyle/>
          <a:p>
            <a:pPr marL="0" indent="0">
              <a:spcBef>
                <a:spcPts val="133"/>
              </a:spcBef>
              <a:buNone/>
            </a:pPr>
            <a:r>
              <a:rPr lang="it-IT" b="1" dirty="0">
                <a:solidFill>
                  <a:srgbClr val="7DBD71"/>
                </a:solidFill>
                <a:latin typeface="Calibri" panose="020F0502020204030204" pitchFamily="34" charset="0"/>
                <a:cs typeface="Calibri" panose="020F0502020204030204" pitchFamily="34" charset="0"/>
              </a:rPr>
              <a:t>Direzione Relazioni Industriali e Affari Sociali</a:t>
            </a:r>
          </a:p>
        </p:txBody>
      </p:sp>
      <p:graphicFrame>
        <p:nvGraphicFramePr>
          <p:cNvPr id="14" name="Diagramma 13">
            <a:extLst>
              <a:ext uri="{FF2B5EF4-FFF2-40B4-BE49-F238E27FC236}">
                <a16:creationId xmlns:a16="http://schemas.microsoft.com/office/drawing/2014/main" id="{75FB4AF1-479B-9BB8-B5CA-3CE4EBD21EB4}"/>
              </a:ext>
            </a:extLst>
          </p:cNvPr>
          <p:cNvGraphicFramePr>
            <a:graphicFrameLocks noChangeAspect="1"/>
          </p:cNvGraphicFramePr>
          <p:nvPr>
            <p:extLst>
              <p:ext uri="{D42A27DB-BD31-4B8C-83A1-F6EECF244321}">
                <p14:modId xmlns:p14="http://schemas.microsoft.com/office/powerpoint/2010/main" val="3507095544"/>
              </p:ext>
            </p:extLst>
          </p:nvPr>
        </p:nvGraphicFramePr>
        <p:xfrm>
          <a:off x="-3650381" y="501526"/>
          <a:ext cx="15597216" cy="61039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object 6">
            <a:extLst>
              <a:ext uri="{FF2B5EF4-FFF2-40B4-BE49-F238E27FC236}">
                <a16:creationId xmlns:a16="http://schemas.microsoft.com/office/drawing/2014/main" id="{F4537125-33EB-2C75-AA21-268DFD39C504}"/>
              </a:ext>
            </a:extLst>
          </p:cNvPr>
          <p:cNvSpPr/>
          <p:nvPr/>
        </p:nvSpPr>
        <p:spPr>
          <a:xfrm>
            <a:off x="514608" y="67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r>
              <a:rPr lang="it-IT" sz="2100" b="1" u="sng" cap="all" dirty="0">
                <a:solidFill>
                  <a:srgbClr val="103676"/>
                </a:solidFill>
                <a:latin typeface="Calibri"/>
                <a:ea typeface="+mj-ea"/>
                <a:cs typeface="Calibri"/>
              </a:rPr>
              <a:t>LEGGE n. 34/2026 LEGGE ANNUALE SULLE PMI</a:t>
            </a:r>
          </a:p>
          <a:p>
            <a:pPr defTabSz="608853"/>
            <a:endParaRPr sz="2397" dirty="0">
              <a:solidFill>
                <a:prstClr val="black"/>
              </a:solidFill>
              <a:latin typeface="Calibri"/>
            </a:endParaRPr>
          </a:p>
        </p:txBody>
      </p:sp>
    </p:spTree>
    <p:extLst>
      <p:ext uri="{BB962C8B-B14F-4D97-AF65-F5344CB8AC3E}">
        <p14:creationId xmlns:p14="http://schemas.microsoft.com/office/powerpoint/2010/main" val="32100596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117CD-1A10-6342-E47E-9EECD873AA5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AA7E3D7-BA7B-7F86-AA16-BD6CD531BF8C}"/>
              </a:ext>
            </a:extLst>
          </p:cNvPr>
          <p:cNvSpPr>
            <a:spLocks noGrp="1"/>
          </p:cNvSpPr>
          <p:nvPr>
            <p:ph type="title"/>
          </p:nvPr>
        </p:nvSpPr>
        <p:spPr>
          <a:xfrm>
            <a:off x="938693" y="619724"/>
            <a:ext cx="10314614" cy="304699"/>
          </a:xfrm>
        </p:spPr>
        <p:txBody>
          <a:bodyPr/>
          <a:lstStyle/>
          <a:p>
            <a:pPr algn="l" rtl="0">
              <a:lnSpc>
                <a:spcPct val="90000"/>
              </a:lnSpc>
              <a:spcBef>
                <a:spcPct val="0"/>
              </a:spcBef>
            </a:pPr>
            <a:r>
              <a:rPr lang="it-IT" sz="2200" u="sng" kern="1200" cap="all" dirty="0">
                <a:solidFill>
                  <a:srgbClr val="103676"/>
                </a:solidFill>
              </a:rPr>
              <a:t>FORMAZIONE DEL DATORE DI LAVORO RSPP (</a:t>
            </a:r>
            <a:r>
              <a:rPr lang="it-IT" sz="2200" u="sng" kern="1200" cap="all" dirty="0" err="1">
                <a:solidFill>
                  <a:srgbClr val="103676"/>
                </a:solidFill>
              </a:rPr>
              <a:t>asr</a:t>
            </a:r>
            <a:r>
              <a:rPr lang="it-IT" sz="2200" u="sng" kern="1200" cap="all" dirty="0">
                <a:solidFill>
                  <a:srgbClr val="103676"/>
                </a:solidFill>
              </a:rPr>
              <a:t> 2025)</a:t>
            </a:r>
          </a:p>
        </p:txBody>
      </p:sp>
      <p:sp>
        <p:nvSpPr>
          <p:cNvPr id="3" name="Segnaposto numero diapositiva 2">
            <a:extLst>
              <a:ext uri="{FF2B5EF4-FFF2-40B4-BE49-F238E27FC236}">
                <a16:creationId xmlns:a16="http://schemas.microsoft.com/office/drawing/2014/main" id="{B65DDE47-2D6C-F2FA-AEB5-FC178D5888DF}"/>
              </a:ext>
            </a:extLst>
          </p:cNvPr>
          <p:cNvSpPr>
            <a:spLocks noGrp="1"/>
          </p:cNvSpPr>
          <p:nvPr>
            <p:ph type="sldNum" sz="quarter" idx="10"/>
          </p:nvPr>
        </p:nvSpPr>
        <p:spPr/>
        <p:txBody>
          <a:bodyPr/>
          <a:lstStyle/>
          <a:p>
            <a:pPr defTabSz="608853"/>
            <a:fld id="{B6F15528-21DE-4FAA-801E-634DDDAF4B2B}" type="slidenum">
              <a:rPr lang="it-IT">
                <a:latin typeface="Calibri"/>
              </a:rPr>
              <a:pPr defTabSz="608853"/>
              <a:t>20</a:t>
            </a:fld>
            <a:endParaRPr lang="it-IT" dirty="0">
              <a:latin typeface="Calibri"/>
            </a:endParaRPr>
          </a:p>
        </p:txBody>
      </p:sp>
      <p:sp>
        <p:nvSpPr>
          <p:cNvPr id="7" name="bg object 16">
            <a:extLst>
              <a:ext uri="{FF2B5EF4-FFF2-40B4-BE49-F238E27FC236}">
                <a16:creationId xmlns:a16="http://schemas.microsoft.com/office/drawing/2014/main" id="{157356FB-2873-3FED-3624-2646778F1219}"/>
              </a:ext>
            </a:extLst>
          </p:cNvPr>
          <p:cNvSpPr/>
          <p:nvPr/>
        </p:nvSpPr>
        <p:spPr>
          <a:xfrm>
            <a:off x="571871" y="676499"/>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8" name="object 6">
            <a:extLst>
              <a:ext uri="{FF2B5EF4-FFF2-40B4-BE49-F238E27FC236}">
                <a16:creationId xmlns:a16="http://schemas.microsoft.com/office/drawing/2014/main" id="{04CF6F32-B6CF-3CE9-9EFF-A43E0ED3E912}"/>
              </a:ext>
            </a:extLst>
          </p:cNvPr>
          <p:cNvSpPr/>
          <p:nvPr/>
        </p:nvSpPr>
        <p:spPr>
          <a:xfrm>
            <a:off x="257825" y="0"/>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b="1" dirty="0">
                <a:solidFill>
                  <a:srgbClr val="FFFFFF"/>
                </a:solidFill>
                <a:latin typeface="Calibri"/>
                <a:cs typeface="Tahoma"/>
              </a:rPr>
              <a:t>  </a:t>
            </a:r>
            <a:endParaRPr sz="2397" dirty="0">
              <a:solidFill>
                <a:prstClr val="black"/>
              </a:solidFill>
              <a:latin typeface="Calibri"/>
            </a:endParaRPr>
          </a:p>
        </p:txBody>
      </p:sp>
      <p:sp>
        <p:nvSpPr>
          <p:cNvPr id="13" name="object 7">
            <a:extLst>
              <a:ext uri="{FF2B5EF4-FFF2-40B4-BE49-F238E27FC236}">
                <a16:creationId xmlns:a16="http://schemas.microsoft.com/office/drawing/2014/main" id="{24D7078A-FCC9-A354-6693-D4B857FEA195}"/>
              </a:ext>
            </a:extLst>
          </p:cNvPr>
          <p:cNvSpPr txBox="1">
            <a:spLocks noGrp="1"/>
          </p:cNvSpPr>
          <p:nvPr>
            <p:ph type="body" sz="quarter" idx="11"/>
          </p:nvPr>
        </p:nvSpPr>
        <p:spPr>
          <a:xfrm>
            <a:off x="920789" y="6168818"/>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27" name="Tabella 26">
            <a:extLst>
              <a:ext uri="{FF2B5EF4-FFF2-40B4-BE49-F238E27FC236}">
                <a16:creationId xmlns:a16="http://schemas.microsoft.com/office/drawing/2014/main" id="{B130794A-2E4C-8C86-DBAB-D3B4075AC072}"/>
              </a:ext>
            </a:extLst>
          </p:cNvPr>
          <p:cNvGraphicFramePr>
            <a:graphicFrameLocks noGrp="1"/>
          </p:cNvGraphicFramePr>
          <p:nvPr>
            <p:extLst>
              <p:ext uri="{D42A27DB-BD31-4B8C-83A1-F6EECF244321}">
                <p14:modId xmlns:p14="http://schemas.microsoft.com/office/powerpoint/2010/main" val="79383024"/>
              </p:ext>
            </p:extLst>
          </p:nvPr>
        </p:nvGraphicFramePr>
        <p:xfrm>
          <a:off x="706170" y="1096015"/>
          <a:ext cx="10774629" cy="5059530"/>
        </p:xfrm>
        <a:graphic>
          <a:graphicData uri="http://schemas.openxmlformats.org/drawingml/2006/table">
            <a:tbl>
              <a:tblPr firstRow="1" bandRow="1">
                <a:tableStyleId>{5C22544A-7EE6-4342-B048-85BDC9FD1C3A}</a:tableStyleId>
              </a:tblPr>
              <a:tblGrid>
                <a:gridCol w="10774629">
                  <a:extLst>
                    <a:ext uri="{9D8B030D-6E8A-4147-A177-3AD203B41FA5}">
                      <a16:colId xmlns:a16="http://schemas.microsoft.com/office/drawing/2014/main" val="951336313"/>
                    </a:ext>
                  </a:extLst>
                </a:gridCol>
              </a:tblGrid>
              <a:tr h="674208">
                <a:tc>
                  <a:txBody>
                    <a:bodyPr/>
                    <a:lstStyle/>
                    <a:p>
                      <a:pPr algn="just">
                        <a:defRPr/>
                      </a:pPr>
                      <a:r>
                        <a:rPr lang="it-IT" sz="1800" b="1" cap="all" dirty="0">
                          <a:solidFill>
                            <a:schemeClr val="tx2"/>
                          </a:solidFill>
                        </a:rPr>
                        <a:t>Quesito n. 34 </a:t>
                      </a:r>
                    </a:p>
                    <a:p>
                      <a:pPr algn="just">
                        <a:defRPr/>
                      </a:pPr>
                      <a:r>
                        <a:rPr lang="it-IT" sz="1800" b="1" cap="all" dirty="0">
                          <a:solidFill>
                            <a:schemeClr val="tx2"/>
                          </a:solidFill>
                        </a:rPr>
                        <a:t>Con riguardo al riconoscimento della formazione pregressa per il datore di lavoro che svolge direttamente i compiti di RSPP, non vengono citati coloro che hanno completato la formazione prima dell'Accordo SR 2011, con contenuti conformi al DM 16/01/1997, e gli esonerati indicati nel Punto 9 del precedente Accordo SR 2011. A costoro sono riconosciuti gli stessi crediti formativi dei datori di lavoro formati secondo l'Accordo SR 2011? Ove no, devono ripetere la formazione da zero o integrare immediatamente il percorso formativo seguito a suo tempo con nuovi moduli tecnici (il nuovo Accordo SR non ha previsto tempi di adeguamento)? </a:t>
                      </a:r>
                    </a:p>
                    <a:p>
                      <a:pPr algn="just">
                        <a:defRPr/>
                      </a:pPr>
                      <a:endParaRPr lang="it-IT" sz="1800" b="1" cap="all" dirty="0">
                        <a:solidFill>
                          <a:schemeClr val="tx2"/>
                        </a:solidFill>
                      </a:endParaRPr>
                    </a:p>
                    <a:p>
                      <a:pPr algn="just">
                        <a:defRPr/>
                      </a:pPr>
                      <a:r>
                        <a:rPr lang="it-IT" sz="1800" b="1" cap="all" dirty="0">
                          <a:solidFill>
                            <a:schemeClr val="tx2"/>
                          </a:solidFill>
                        </a:rPr>
                        <a:t>Risposta  </a:t>
                      </a:r>
                    </a:p>
                    <a:p>
                      <a:pPr algn="just">
                        <a:defRPr/>
                      </a:pPr>
                      <a:r>
                        <a:rPr lang="it-IT" sz="1800" b="1" cap="all" dirty="0">
                          <a:solidFill>
                            <a:schemeClr val="tx2"/>
                          </a:solidFill>
                        </a:rPr>
                        <a:t>L’Accordo SR 2011, al punto 9, stabiliva che non erano tenuti a frequentare il corso i datori di lavoro che, alla data di pubblicazione, avevano completato una formazione conforme all’art. 3 del D.M. 16/01/1997 o erano esonerati ai sensi dell’art. 65 del </a:t>
                      </a:r>
                      <a:r>
                        <a:rPr lang="it-IT" sz="1800" b="1" cap="all" dirty="0" err="1">
                          <a:solidFill>
                            <a:schemeClr val="tx2"/>
                          </a:solidFill>
                        </a:rPr>
                        <a:t>D.Lgs.</a:t>
                      </a:r>
                      <a:r>
                        <a:rPr lang="it-IT" sz="1800" b="1" cap="all" dirty="0">
                          <a:solidFill>
                            <a:schemeClr val="tx2"/>
                          </a:solidFill>
                        </a:rPr>
                        <a:t> 626/94. Il nuovo Accordo SR 59/2025, nella tabella dell’allegato III, riconosce la formazione pregressa per i datori di lavoro RSPP formati ai sensi dell’art. 34 del </a:t>
                      </a:r>
                      <a:r>
                        <a:rPr lang="it-IT" sz="1800" b="1" cap="all" dirty="0" err="1">
                          <a:solidFill>
                            <a:schemeClr val="tx2"/>
                          </a:solidFill>
                        </a:rPr>
                        <a:t>D.Lgs.</a:t>
                      </a:r>
                      <a:r>
                        <a:rPr lang="it-IT" sz="1800" b="1" cap="all" dirty="0">
                          <a:solidFill>
                            <a:schemeClr val="tx2"/>
                          </a:solidFill>
                        </a:rPr>
                        <a:t> 81/2008 e del previgente Accordo SR 2011. Di conseguenza, sono riconosciuti i crediti anche per i soggetti che l’Accordo 2011 esonerava dalla frequenza, purché abbiano rispettato le condizioni previste all’epoca. </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29" name="CasellaDiTesto 28">
            <a:extLst>
              <a:ext uri="{FF2B5EF4-FFF2-40B4-BE49-F238E27FC236}">
                <a16:creationId xmlns:a16="http://schemas.microsoft.com/office/drawing/2014/main" id="{FA8EABA7-A54D-DA75-3142-EA77F21641FF}"/>
              </a:ext>
            </a:extLst>
          </p:cNvPr>
          <p:cNvSpPr txBox="1"/>
          <p:nvPr/>
        </p:nvSpPr>
        <p:spPr>
          <a:xfrm>
            <a:off x="5487152" y="2821152"/>
            <a:ext cx="65" cy="368884"/>
          </a:xfrm>
          <a:prstGeom prst="rect">
            <a:avLst/>
          </a:prstGeom>
          <a:noFill/>
        </p:spPr>
        <p:txBody>
          <a:bodyPr wrap="none" lIns="0" tIns="0" rIns="0" bIns="0" rtlCol="0">
            <a:spAutoFit/>
          </a:bodyPr>
          <a:lstStyle/>
          <a:p>
            <a:pPr defTabSz="608853"/>
            <a:endParaRPr lang="it-IT" sz="2397" dirty="0">
              <a:solidFill>
                <a:prstClr val="black"/>
              </a:solidFill>
              <a:latin typeface="Calibri"/>
            </a:endParaRPr>
          </a:p>
        </p:txBody>
      </p:sp>
    </p:spTree>
    <p:extLst>
      <p:ext uri="{BB962C8B-B14F-4D97-AF65-F5344CB8AC3E}">
        <p14:creationId xmlns:p14="http://schemas.microsoft.com/office/powerpoint/2010/main" val="15188708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37DB9-EF27-B4C7-C0E1-0354D76E79B8}"/>
            </a:ext>
          </a:extLst>
        </p:cNvPr>
        <p:cNvGrpSpPr/>
        <p:nvPr/>
      </p:nvGrpSpPr>
      <p:grpSpPr>
        <a:xfrm>
          <a:off x="0" y="0"/>
          <a:ext cx="0" cy="0"/>
          <a:chOff x="0" y="0"/>
          <a:chExt cx="0" cy="0"/>
        </a:xfrm>
      </p:grpSpPr>
      <p:grpSp>
        <p:nvGrpSpPr>
          <p:cNvPr id="2" name="Gruppo 1">
            <a:extLst>
              <a:ext uri="{FF2B5EF4-FFF2-40B4-BE49-F238E27FC236}">
                <a16:creationId xmlns:a16="http://schemas.microsoft.com/office/drawing/2014/main" id="{6D9A5755-A199-8E48-3AF7-AABC8D318710}"/>
              </a:ext>
            </a:extLst>
          </p:cNvPr>
          <p:cNvGrpSpPr/>
          <p:nvPr/>
        </p:nvGrpSpPr>
        <p:grpSpPr>
          <a:xfrm>
            <a:off x="9330364" y="34266"/>
            <a:ext cx="2536868" cy="646455"/>
            <a:chOff x="2751545" y="382104"/>
            <a:chExt cx="2123109" cy="541020"/>
          </a:xfrm>
        </p:grpSpPr>
        <p:pic>
          <p:nvPicPr>
            <p:cNvPr id="5" name="object 5">
              <a:extLst>
                <a:ext uri="{FF2B5EF4-FFF2-40B4-BE49-F238E27FC236}">
                  <a16:creationId xmlns:a16="http://schemas.microsoft.com/office/drawing/2014/main" id="{248B6EA4-42CA-295E-0304-1849A4FE3509}"/>
                </a:ext>
              </a:extLst>
            </p:cNvPr>
            <p:cNvPicPr/>
            <p:nvPr/>
          </p:nvPicPr>
          <p:blipFill>
            <a:blip r:embed="rId3" cstate="print"/>
            <a:stretch>
              <a:fillRect/>
            </a:stretch>
          </p:blipFill>
          <p:spPr>
            <a:xfrm>
              <a:off x="3531576" y="450782"/>
              <a:ext cx="1343078" cy="200162"/>
            </a:xfrm>
            <a:prstGeom prst="rect">
              <a:avLst/>
            </a:prstGeom>
          </p:spPr>
        </p:pic>
        <p:pic>
          <p:nvPicPr>
            <p:cNvPr id="6" name="object 6">
              <a:extLst>
                <a:ext uri="{FF2B5EF4-FFF2-40B4-BE49-F238E27FC236}">
                  <a16:creationId xmlns:a16="http://schemas.microsoft.com/office/drawing/2014/main" id="{D6E383AE-8F59-9542-15D0-47ECECC2EB02}"/>
                </a:ext>
              </a:extLst>
            </p:cNvPr>
            <p:cNvPicPr/>
            <p:nvPr/>
          </p:nvPicPr>
          <p:blipFill>
            <a:blip r:embed="rId4" cstate="print"/>
            <a:stretch>
              <a:fillRect/>
            </a:stretch>
          </p:blipFill>
          <p:spPr>
            <a:xfrm>
              <a:off x="2751545" y="449267"/>
              <a:ext cx="319139" cy="202971"/>
            </a:xfrm>
            <a:prstGeom prst="rect">
              <a:avLst/>
            </a:prstGeom>
          </p:spPr>
        </p:pic>
        <p:pic>
          <p:nvPicPr>
            <p:cNvPr id="7" name="object 7">
              <a:extLst>
                <a:ext uri="{FF2B5EF4-FFF2-40B4-BE49-F238E27FC236}">
                  <a16:creationId xmlns:a16="http://schemas.microsoft.com/office/drawing/2014/main" id="{FBBEEF08-805D-240F-526D-B2A0B56788F8}"/>
                </a:ext>
              </a:extLst>
            </p:cNvPr>
            <p:cNvPicPr/>
            <p:nvPr/>
          </p:nvPicPr>
          <p:blipFill>
            <a:blip r:embed="rId5" cstate="print"/>
            <a:stretch>
              <a:fillRect/>
            </a:stretch>
          </p:blipFill>
          <p:spPr>
            <a:xfrm>
              <a:off x="3102780" y="447555"/>
              <a:ext cx="134404" cy="206425"/>
            </a:xfrm>
            <a:prstGeom prst="rect">
              <a:avLst/>
            </a:prstGeom>
          </p:spPr>
        </p:pic>
        <p:sp>
          <p:nvSpPr>
            <p:cNvPr id="8" name="object 8">
              <a:extLst>
                <a:ext uri="{FF2B5EF4-FFF2-40B4-BE49-F238E27FC236}">
                  <a16:creationId xmlns:a16="http://schemas.microsoft.com/office/drawing/2014/main" id="{17F49254-21E4-5495-D2DA-4402D1C3296B}"/>
                </a:ext>
              </a:extLst>
            </p:cNvPr>
            <p:cNvSpPr/>
            <p:nvPr/>
          </p:nvSpPr>
          <p:spPr>
            <a:xfrm>
              <a:off x="3263608" y="382104"/>
              <a:ext cx="204470" cy="541020"/>
            </a:xfrm>
            <a:custGeom>
              <a:avLst/>
              <a:gdLst/>
              <a:ahLst/>
              <a:cxnLst/>
              <a:rect l="l" t="t" r="r" b="b"/>
              <a:pathLst>
                <a:path w="204470" h="541019">
                  <a:moveTo>
                    <a:pt x="120332" y="66941"/>
                  </a:moveTo>
                  <a:lnTo>
                    <a:pt x="0" y="66941"/>
                  </a:lnTo>
                  <a:lnTo>
                    <a:pt x="0" y="102501"/>
                  </a:lnTo>
                  <a:lnTo>
                    <a:pt x="0" y="150761"/>
                  </a:lnTo>
                  <a:lnTo>
                    <a:pt x="0" y="185051"/>
                  </a:lnTo>
                  <a:lnTo>
                    <a:pt x="0" y="234581"/>
                  </a:lnTo>
                  <a:lnTo>
                    <a:pt x="0" y="270141"/>
                  </a:lnTo>
                  <a:lnTo>
                    <a:pt x="120332" y="270141"/>
                  </a:lnTo>
                  <a:lnTo>
                    <a:pt x="120332" y="234581"/>
                  </a:lnTo>
                  <a:lnTo>
                    <a:pt x="35674" y="234581"/>
                  </a:lnTo>
                  <a:lnTo>
                    <a:pt x="35674" y="185051"/>
                  </a:lnTo>
                  <a:lnTo>
                    <a:pt x="107746" y="185051"/>
                  </a:lnTo>
                  <a:lnTo>
                    <a:pt x="107746" y="150761"/>
                  </a:lnTo>
                  <a:lnTo>
                    <a:pt x="35674" y="150761"/>
                  </a:lnTo>
                  <a:lnTo>
                    <a:pt x="35674" y="102501"/>
                  </a:lnTo>
                  <a:lnTo>
                    <a:pt x="120332" y="102501"/>
                  </a:lnTo>
                  <a:lnTo>
                    <a:pt x="120332" y="66941"/>
                  </a:lnTo>
                  <a:close/>
                </a:path>
                <a:path w="204470" h="541019">
                  <a:moveTo>
                    <a:pt x="204177" y="0"/>
                  </a:moveTo>
                  <a:lnTo>
                    <a:pt x="187312" y="0"/>
                  </a:lnTo>
                  <a:lnTo>
                    <a:pt x="187312" y="540804"/>
                  </a:lnTo>
                  <a:lnTo>
                    <a:pt x="204177" y="540804"/>
                  </a:lnTo>
                  <a:lnTo>
                    <a:pt x="204177" y="0"/>
                  </a:lnTo>
                  <a:close/>
                </a:path>
              </a:pathLst>
            </a:custGeom>
            <a:solidFill>
              <a:srgbClr val="002E6E"/>
            </a:solidFill>
          </p:spPr>
          <p:txBody>
            <a:bodyPr wrap="square" lIns="0" tIns="0" rIns="0" bIns="0" rtlCol="0"/>
            <a:lstStyle/>
            <a:p>
              <a:endParaRPr sz="2397"/>
            </a:p>
          </p:txBody>
        </p:sp>
      </p:grpSp>
      <p:sp>
        <p:nvSpPr>
          <p:cNvPr id="9" name="object 9">
            <a:extLst>
              <a:ext uri="{FF2B5EF4-FFF2-40B4-BE49-F238E27FC236}">
                <a16:creationId xmlns:a16="http://schemas.microsoft.com/office/drawing/2014/main" id="{60FE714D-A409-48B9-57E3-835B2BA00708}"/>
              </a:ext>
            </a:extLst>
          </p:cNvPr>
          <p:cNvSpPr txBox="1">
            <a:spLocks noGrp="1"/>
          </p:cNvSpPr>
          <p:nvPr>
            <p:ph type="title"/>
          </p:nvPr>
        </p:nvSpPr>
        <p:spPr>
          <a:xfrm>
            <a:off x="6148682" y="1189356"/>
            <a:ext cx="5678695" cy="2648997"/>
          </a:xfrm>
          <a:prstGeom prst="rect">
            <a:avLst/>
          </a:prstGeom>
        </p:spPr>
        <p:txBody>
          <a:bodyPr vert="horz" wrap="square" lIns="0" tIns="101475" rIns="0" bIns="0" rtlCol="0" anchor="ctr">
            <a:spAutoFit/>
          </a:bodyPr>
          <a:lstStyle/>
          <a:p>
            <a:pPr algn="ctr">
              <a:lnSpc>
                <a:spcPct val="80000"/>
              </a:lnSpc>
            </a:pPr>
            <a:br>
              <a:rPr lang="it-IT" sz="3600" b="1" dirty="0">
                <a:solidFill>
                  <a:srgbClr val="002060"/>
                </a:solidFill>
                <a:latin typeface="Calibri" panose="020F0502020204030204" pitchFamily="34" charset="0"/>
                <a:cs typeface="Calibri" panose="020F0502020204030204" pitchFamily="34" charset="0"/>
              </a:rPr>
            </a:br>
            <a:r>
              <a:rPr lang="it-IT" sz="3400" u="sng" cap="all" dirty="0">
                <a:solidFill>
                  <a:srgbClr val="103676"/>
                </a:solidFill>
              </a:rPr>
              <a:t>sicurezza cantieri: formazione e figure coinvolte</a:t>
            </a:r>
            <a:br>
              <a:rPr lang="it-IT" sz="3400" b="1" u="sng" cap="all" dirty="0">
                <a:solidFill>
                  <a:srgbClr val="103676"/>
                </a:solidFill>
                <a:latin typeface="Calibri"/>
                <a:cs typeface="Calibri"/>
              </a:rPr>
            </a:br>
            <a:br>
              <a:rPr lang="it-IT" sz="3400" b="1" u="sng" cap="all" dirty="0">
                <a:solidFill>
                  <a:srgbClr val="103676"/>
                </a:solidFill>
                <a:latin typeface="Calibri"/>
                <a:cs typeface="Calibri"/>
              </a:rPr>
            </a:br>
            <a:r>
              <a:rPr lang="it-IT" sz="3400" b="1" u="sng" cap="all" dirty="0">
                <a:solidFill>
                  <a:srgbClr val="103676"/>
                </a:solidFill>
                <a:latin typeface="Calibri"/>
                <a:cs typeface="Calibri"/>
              </a:rPr>
              <a:t> </a:t>
            </a:r>
            <a:endParaRPr lang="it-IT" sz="3400" b="1" u="sng" cap="small" dirty="0">
              <a:solidFill>
                <a:srgbClr val="103676"/>
              </a:solidFill>
              <a:latin typeface="Calibri"/>
              <a:cs typeface="Calibri"/>
            </a:endParaRPr>
          </a:p>
        </p:txBody>
      </p:sp>
      <p:sp>
        <p:nvSpPr>
          <p:cNvPr id="13" name="object 4">
            <a:extLst>
              <a:ext uri="{FF2B5EF4-FFF2-40B4-BE49-F238E27FC236}">
                <a16:creationId xmlns:a16="http://schemas.microsoft.com/office/drawing/2014/main" id="{DDC94F28-0802-90E9-C590-87F38E000A49}"/>
              </a:ext>
            </a:extLst>
          </p:cNvPr>
          <p:cNvSpPr/>
          <p:nvPr/>
        </p:nvSpPr>
        <p:spPr>
          <a:xfrm>
            <a:off x="-135637" y="3337029"/>
            <a:ext cx="12320121" cy="3650084"/>
          </a:xfrm>
          <a:custGeom>
            <a:avLst/>
            <a:gdLst>
              <a:gd name="connsiteX0" fmla="*/ 3358644 w 3359014"/>
              <a:gd name="connsiteY0" fmla="*/ 9548 h 4679149"/>
              <a:gd name="connsiteX1" fmla="*/ 192491 w 3359014"/>
              <a:gd name="connsiteY1" fmla="*/ 0 h 4679149"/>
              <a:gd name="connsiteX2" fmla="*/ 602304 w 3359014"/>
              <a:gd name="connsiteY2" fmla="*/ 1356375 h 4679149"/>
              <a:gd name="connsiteX3" fmla="*/ 0 w 3359014"/>
              <a:gd name="connsiteY3" fmla="*/ 1356375 h 4679149"/>
              <a:gd name="connsiteX4" fmla="*/ 0 w 3359014"/>
              <a:gd name="connsiteY4" fmla="*/ 2956206 h 4679149"/>
              <a:gd name="connsiteX5" fmla="*/ 1057726 w 3359014"/>
              <a:gd name="connsiteY5" fmla="*/ 2956206 h 4679149"/>
              <a:gd name="connsiteX6" fmla="*/ 1574539 w 3359014"/>
              <a:gd name="connsiteY6" fmla="*/ 4679149 h 4679149"/>
              <a:gd name="connsiteX7" fmla="*/ 3359014 w 3359014"/>
              <a:gd name="connsiteY7" fmla="*/ 4679149 h 4679149"/>
              <a:gd name="connsiteX8" fmla="*/ 3358644 w 3359014"/>
              <a:gd name="connsiteY8"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1356375 h 4679149"/>
              <a:gd name="connsiteX4" fmla="*/ 5892484 w 9251498"/>
              <a:gd name="connsiteY4" fmla="*/ 2956206 h 4679149"/>
              <a:gd name="connsiteX5" fmla="*/ 6950210 w 9251498"/>
              <a:gd name="connsiteY5" fmla="*/ 2956206 h 4679149"/>
              <a:gd name="connsiteX6" fmla="*/ 0 w 9251498"/>
              <a:gd name="connsiteY6" fmla="*/ 4679149 h 4679149"/>
              <a:gd name="connsiteX7" fmla="*/ 9251498 w 9251498"/>
              <a:gd name="connsiteY7" fmla="*/ 4679149 h 4679149"/>
              <a:gd name="connsiteX8" fmla="*/ 9251128 w 9251498"/>
              <a:gd name="connsiteY8"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1356375 h 4679149"/>
              <a:gd name="connsiteX4" fmla="*/ 5892484 w 9251498"/>
              <a:gd name="connsiteY4" fmla="*/ 2956206 h 4679149"/>
              <a:gd name="connsiteX5" fmla="*/ 0 w 9251498"/>
              <a:gd name="connsiteY5" fmla="*/ 4679149 h 4679149"/>
              <a:gd name="connsiteX6" fmla="*/ 9251498 w 9251498"/>
              <a:gd name="connsiteY6" fmla="*/ 4679149 h 4679149"/>
              <a:gd name="connsiteX7" fmla="*/ 9251128 w 9251498"/>
              <a:gd name="connsiteY7"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2956206 h 4679149"/>
              <a:gd name="connsiteX4" fmla="*/ 0 w 9251498"/>
              <a:gd name="connsiteY4" fmla="*/ 4679149 h 4679149"/>
              <a:gd name="connsiteX5" fmla="*/ 9251498 w 9251498"/>
              <a:gd name="connsiteY5" fmla="*/ 4679149 h 4679149"/>
              <a:gd name="connsiteX6" fmla="*/ 9251128 w 9251498"/>
              <a:gd name="connsiteY6" fmla="*/ 9548 h 4679149"/>
              <a:gd name="connsiteX0" fmla="*/ 9251128 w 9251498"/>
              <a:gd name="connsiteY0" fmla="*/ 9548 h 4679149"/>
              <a:gd name="connsiteX1" fmla="*/ 6084975 w 9251498"/>
              <a:gd name="connsiteY1" fmla="*/ 0 h 4679149"/>
              <a:gd name="connsiteX2" fmla="*/ 5892484 w 9251498"/>
              <a:gd name="connsiteY2" fmla="*/ 2956206 h 4679149"/>
              <a:gd name="connsiteX3" fmla="*/ 0 w 9251498"/>
              <a:gd name="connsiteY3" fmla="*/ 4679149 h 4679149"/>
              <a:gd name="connsiteX4" fmla="*/ 9251498 w 9251498"/>
              <a:gd name="connsiteY4" fmla="*/ 4679149 h 4679149"/>
              <a:gd name="connsiteX5" fmla="*/ 9251128 w 9251498"/>
              <a:gd name="connsiteY5" fmla="*/ 9548 h 4679149"/>
              <a:gd name="connsiteX0" fmla="*/ 9251128 w 9251498"/>
              <a:gd name="connsiteY0" fmla="*/ 0 h 4669601"/>
              <a:gd name="connsiteX1" fmla="*/ 5892484 w 9251498"/>
              <a:gd name="connsiteY1" fmla="*/ 2946658 h 4669601"/>
              <a:gd name="connsiteX2" fmla="*/ 0 w 9251498"/>
              <a:gd name="connsiteY2" fmla="*/ 4669601 h 4669601"/>
              <a:gd name="connsiteX3" fmla="*/ 9251498 w 9251498"/>
              <a:gd name="connsiteY3" fmla="*/ 4669601 h 4669601"/>
              <a:gd name="connsiteX4" fmla="*/ 9251128 w 9251498"/>
              <a:gd name="connsiteY4" fmla="*/ 0 h 4669601"/>
              <a:gd name="connsiteX0" fmla="*/ 9232031 w 9251498"/>
              <a:gd name="connsiteY0" fmla="*/ 0 h 2740943"/>
              <a:gd name="connsiteX1" fmla="*/ 5892484 w 9251498"/>
              <a:gd name="connsiteY1" fmla="*/ 1018000 h 2740943"/>
              <a:gd name="connsiteX2" fmla="*/ 0 w 9251498"/>
              <a:gd name="connsiteY2" fmla="*/ 2740943 h 2740943"/>
              <a:gd name="connsiteX3" fmla="*/ 9251498 w 9251498"/>
              <a:gd name="connsiteY3" fmla="*/ 2740943 h 2740943"/>
              <a:gd name="connsiteX4" fmla="*/ 9232031 w 9251498"/>
              <a:gd name="connsiteY4" fmla="*/ 0 h 2740943"/>
              <a:gd name="connsiteX0" fmla="*/ 9232031 w 9251498"/>
              <a:gd name="connsiteY0" fmla="*/ 0 h 2740943"/>
              <a:gd name="connsiteX1" fmla="*/ 0 w 9251498"/>
              <a:gd name="connsiteY1" fmla="*/ 2740943 h 2740943"/>
              <a:gd name="connsiteX2" fmla="*/ 9251498 w 9251498"/>
              <a:gd name="connsiteY2" fmla="*/ 2740943 h 2740943"/>
              <a:gd name="connsiteX3" fmla="*/ 9232031 w 9251498"/>
              <a:gd name="connsiteY3" fmla="*/ 0 h 2740943"/>
            </a:gdLst>
            <a:ahLst/>
            <a:cxnLst>
              <a:cxn ang="0">
                <a:pos x="connsiteX0" y="connsiteY0"/>
              </a:cxn>
              <a:cxn ang="0">
                <a:pos x="connsiteX1" y="connsiteY1"/>
              </a:cxn>
              <a:cxn ang="0">
                <a:pos x="connsiteX2" y="connsiteY2"/>
              </a:cxn>
              <a:cxn ang="0">
                <a:pos x="connsiteX3" y="connsiteY3"/>
              </a:cxn>
            </a:cxnLst>
            <a:rect l="l" t="t" r="r" b="b"/>
            <a:pathLst>
              <a:path w="9251498" h="2740943">
                <a:moveTo>
                  <a:pt x="9232031" y="0"/>
                </a:moveTo>
                <a:lnTo>
                  <a:pt x="0" y="2740943"/>
                </a:lnTo>
                <a:lnTo>
                  <a:pt x="9251498" y="2740943"/>
                </a:lnTo>
                <a:cubicBezTo>
                  <a:pt x="9251375" y="1184409"/>
                  <a:pt x="9232154" y="1556534"/>
                  <a:pt x="9232031" y="0"/>
                </a:cubicBezTo>
                <a:close/>
              </a:path>
            </a:pathLst>
          </a:custGeom>
          <a:blipFill dpi="0" rotWithShape="1">
            <a:blip r:embed="rId6">
              <a:alphaModFix amt="94000"/>
            </a:blip>
            <a:srcRect/>
            <a:stretch>
              <a:fillRect/>
            </a:stretch>
          </a:blipFill>
        </p:spPr>
        <p:txBody>
          <a:bodyPr wrap="square" lIns="0" tIns="0" rIns="0" bIns="0" rtlCol="0"/>
          <a:lstStyle/>
          <a:p>
            <a:endParaRPr sz="2397"/>
          </a:p>
        </p:txBody>
      </p:sp>
      <p:sp>
        <p:nvSpPr>
          <p:cNvPr id="4" name="object 4">
            <a:extLst>
              <a:ext uri="{FF2B5EF4-FFF2-40B4-BE49-F238E27FC236}">
                <a16:creationId xmlns:a16="http://schemas.microsoft.com/office/drawing/2014/main" id="{F8EE62B7-8DA6-4738-CF56-06C9FBF255F3}"/>
              </a:ext>
            </a:extLst>
          </p:cNvPr>
          <p:cNvSpPr/>
          <p:nvPr/>
        </p:nvSpPr>
        <p:spPr>
          <a:xfrm>
            <a:off x="9151" y="0"/>
            <a:ext cx="4473344" cy="6231394"/>
          </a:xfrm>
          <a:custGeom>
            <a:avLst/>
            <a:gdLst/>
            <a:ahLst/>
            <a:cxnLst/>
            <a:rect l="l" t="t" r="r" b="b"/>
            <a:pathLst>
              <a:path w="3359150" h="4679315">
                <a:moveTo>
                  <a:pt x="1821316" y="0"/>
                </a:moveTo>
                <a:lnTo>
                  <a:pt x="192491" y="0"/>
                </a:lnTo>
                <a:lnTo>
                  <a:pt x="602304" y="1356375"/>
                </a:lnTo>
                <a:lnTo>
                  <a:pt x="0" y="1356375"/>
                </a:lnTo>
                <a:lnTo>
                  <a:pt x="0" y="2956206"/>
                </a:lnTo>
                <a:lnTo>
                  <a:pt x="1057726" y="2956206"/>
                </a:lnTo>
                <a:lnTo>
                  <a:pt x="1574539" y="4679149"/>
                </a:lnTo>
                <a:lnTo>
                  <a:pt x="3359014" y="4679149"/>
                </a:lnTo>
                <a:lnTo>
                  <a:pt x="1821316" y="0"/>
                </a:lnTo>
                <a:close/>
              </a:path>
            </a:pathLst>
          </a:custGeom>
          <a:solidFill>
            <a:srgbClr val="103676">
              <a:alpha val="34000"/>
            </a:srgbClr>
          </a:solidFill>
        </p:spPr>
        <p:txBody>
          <a:bodyPr wrap="square" lIns="0" tIns="0" rIns="0" bIns="0" rtlCol="0"/>
          <a:lstStyle/>
          <a:p>
            <a:endParaRPr sz="2397"/>
          </a:p>
        </p:txBody>
      </p:sp>
      <p:sp>
        <p:nvSpPr>
          <p:cNvPr id="14" name="object 6">
            <a:extLst>
              <a:ext uri="{FF2B5EF4-FFF2-40B4-BE49-F238E27FC236}">
                <a16:creationId xmlns:a16="http://schemas.microsoft.com/office/drawing/2014/main" id="{33DDCC87-3877-ECCB-C618-B070A8AD1FD6}"/>
              </a:ext>
            </a:extLst>
          </p:cNvPr>
          <p:cNvSpPr/>
          <p:nvPr/>
        </p:nvSpPr>
        <p:spPr>
          <a:xfrm>
            <a:off x="257825" y="0"/>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endParaRPr sz="2397"/>
          </a:p>
        </p:txBody>
      </p:sp>
      <p:sp>
        <p:nvSpPr>
          <p:cNvPr id="18" name="Rettangolo 17">
            <a:extLst>
              <a:ext uri="{FF2B5EF4-FFF2-40B4-BE49-F238E27FC236}">
                <a16:creationId xmlns:a16="http://schemas.microsoft.com/office/drawing/2014/main" id="{00B149B1-6413-5190-2DEF-BC83BE22EA3C}"/>
              </a:ext>
            </a:extLst>
          </p:cNvPr>
          <p:cNvSpPr/>
          <p:nvPr/>
        </p:nvSpPr>
        <p:spPr>
          <a:xfrm>
            <a:off x="5639364" y="1916285"/>
            <a:ext cx="3348666" cy="912109"/>
          </a:xfrm>
          <a:prstGeom prst="rect">
            <a:avLst/>
          </a:prstGeom>
        </p:spPr>
        <p:txBody>
          <a:bodyPr wrap="square">
            <a:spAutoFit/>
          </a:bodyPr>
          <a:lstStyle/>
          <a:p>
            <a:pPr algn="ctr"/>
            <a:endParaRPr lang="it-IT" sz="5327" b="1" u="sng" dirty="0"/>
          </a:p>
        </p:txBody>
      </p:sp>
    </p:spTree>
    <p:extLst>
      <p:ext uri="{BB962C8B-B14F-4D97-AF65-F5344CB8AC3E}">
        <p14:creationId xmlns:p14="http://schemas.microsoft.com/office/powerpoint/2010/main" val="2401670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5392" y="622455"/>
            <a:ext cx="10314614" cy="369332"/>
          </a:xfrm>
        </p:spPr>
        <p:txBody>
          <a:bodyPr/>
          <a:lstStyle/>
          <a:p>
            <a:pPr algn="l"/>
            <a:r>
              <a:rPr lang="it-IT" sz="2400" u="sng" cap="small" dirty="0">
                <a:solidFill>
                  <a:srgbClr val="103676"/>
                </a:solidFill>
              </a:rPr>
              <a:t>percorsi formativi (parte ii)</a:t>
            </a:r>
          </a:p>
        </p:txBody>
      </p:sp>
      <p:sp>
        <p:nvSpPr>
          <p:cNvPr id="3" name="Segnaposto numero diapositiva 2"/>
          <p:cNvSpPr>
            <a:spLocks noGrp="1"/>
          </p:cNvSpPr>
          <p:nvPr>
            <p:ph type="sldNum" sz="quarter" idx="10"/>
          </p:nvPr>
        </p:nvSpPr>
        <p:spPr/>
        <p:txBody>
          <a:bodyPr/>
          <a:lstStyle/>
          <a:p>
            <a:pPr defTabSz="608853"/>
            <a:fld id="{B6F15528-21DE-4FAA-801E-634DDDAF4B2B}" type="slidenum">
              <a:rPr lang="it-IT">
                <a:latin typeface="Calibri"/>
              </a:rPr>
              <a:pPr defTabSz="608853"/>
              <a:t>22</a:t>
            </a:fld>
            <a:endParaRPr lang="it-IT" dirty="0">
              <a:latin typeface="Calibri"/>
            </a:endParaRPr>
          </a:p>
        </p:txBody>
      </p:sp>
      <p:sp>
        <p:nvSpPr>
          <p:cNvPr id="7" name="bg object 16"/>
          <p:cNvSpPr/>
          <p:nvPr/>
        </p:nvSpPr>
        <p:spPr>
          <a:xfrm>
            <a:off x="562634" y="692962"/>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10" name="Tabella 9">
            <a:extLst>
              <a:ext uri="{FF2B5EF4-FFF2-40B4-BE49-F238E27FC236}">
                <a16:creationId xmlns:a16="http://schemas.microsoft.com/office/drawing/2014/main" id="{83298FD0-C3DB-3F0A-CE71-14A5C85B061B}"/>
              </a:ext>
            </a:extLst>
          </p:cNvPr>
          <p:cNvGraphicFramePr>
            <a:graphicFrameLocks noGrp="1"/>
          </p:cNvGraphicFramePr>
          <p:nvPr>
            <p:extLst>
              <p:ext uri="{D42A27DB-BD31-4B8C-83A1-F6EECF244321}">
                <p14:modId xmlns:p14="http://schemas.microsoft.com/office/powerpoint/2010/main" val="157994884"/>
              </p:ext>
            </p:extLst>
          </p:nvPr>
        </p:nvGraphicFramePr>
        <p:xfrm>
          <a:off x="790952" y="1086858"/>
          <a:ext cx="10740617" cy="4245569"/>
        </p:xfrm>
        <a:graphic>
          <a:graphicData uri="http://schemas.openxmlformats.org/drawingml/2006/table">
            <a:tbl>
              <a:tblPr firstRow="1" bandRow="1">
                <a:tableStyleId>{5C22544A-7EE6-4342-B048-85BDC9FD1C3A}</a:tableStyleId>
              </a:tblPr>
              <a:tblGrid>
                <a:gridCol w="10740617">
                  <a:extLst>
                    <a:ext uri="{9D8B030D-6E8A-4147-A177-3AD203B41FA5}">
                      <a16:colId xmlns:a16="http://schemas.microsoft.com/office/drawing/2014/main" val="951336313"/>
                    </a:ext>
                  </a:extLst>
                </a:gridCol>
              </a:tblGrid>
              <a:tr h="289271">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400" b="1" cap="all" baseline="0" dirty="0">
                          <a:solidFill>
                            <a:schemeClr val="tx2"/>
                          </a:solidFill>
                          <a:latin typeface="+mn-lt"/>
                          <a:ea typeface="+mn-ea"/>
                          <a:cs typeface="+mn-cs"/>
                        </a:rPr>
                        <a:t>Lavoratori  </a:t>
                      </a:r>
                    </a:p>
                  </a:txBody>
                  <a:tcPr marL="121770" marR="121770" marT="60885" marB="60885">
                    <a:solidFill>
                      <a:schemeClr val="accent3">
                        <a:lumMod val="20000"/>
                        <a:lumOff val="80000"/>
                      </a:schemeClr>
                    </a:solidFill>
                  </a:tcPr>
                </a:tc>
                <a:extLst>
                  <a:ext uri="{0D108BD9-81ED-4DB2-BD59-A6C34878D82A}">
                    <a16:rowId xmlns:a16="http://schemas.microsoft.com/office/drawing/2014/main" val="4181673255"/>
                  </a:ext>
                </a:extLst>
              </a:tr>
              <a:tr h="189693">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400" b="1" cap="all" baseline="0" dirty="0">
                          <a:solidFill>
                            <a:schemeClr val="tx2"/>
                          </a:solidFill>
                          <a:latin typeface="+mn-lt"/>
                          <a:ea typeface="+mn-ea"/>
                          <a:cs typeface="+mn-cs"/>
                        </a:rPr>
                        <a:t>dirigenti </a:t>
                      </a:r>
                    </a:p>
                  </a:txBody>
                  <a:tcPr marL="121770" marR="121770" marT="60885" marB="60885">
                    <a:solidFill>
                      <a:schemeClr val="accent3">
                        <a:lumMod val="20000"/>
                        <a:lumOff val="80000"/>
                      </a:schemeClr>
                    </a:solidFill>
                  </a:tcPr>
                </a:tc>
                <a:extLst>
                  <a:ext uri="{0D108BD9-81ED-4DB2-BD59-A6C34878D82A}">
                    <a16:rowId xmlns:a16="http://schemas.microsoft.com/office/drawing/2014/main" val="1757770183"/>
                  </a:ext>
                </a:extLst>
              </a:tr>
              <a:tr h="299824">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400" b="1" cap="all" baseline="0" dirty="0">
                          <a:solidFill>
                            <a:schemeClr val="tx2"/>
                          </a:solidFill>
                          <a:latin typeface="+mn-lt"/>
                          <a:ea typeface="+mn-ea"/>
                          <a:cs typeface="+mn-cs"/>
                        </a:rPr>
                        <a:t>preposti </a:t>
                      </a:r>
                    </a:p>
                  </a:txBody>
                  <a:tcPr marL="121770" marR="121770" marT="60885" marB="60885">
                    <a:solidFill>
                      <a:schemeClr val="accent3">
                        <a:lumMod val="20000"/>
                        <a:lumOff val="80000"/>
                      </a:schemeClr>
                    </a:solidFill>
                  </a:tcPr>
                </a:tc>
                <a:extLst>
                  <a:ext uri="{0D108BD9-81ED-4DB2-BD59-A6C34878D82A}">
                    <a16:rowId xmlns:a16="http://schemas.microsoft.com/office/drawing/2014/main" val="3837231531"/>
                  </a:ext>
                </a:extLst>
              </a:tr>
              <a:tr h="299824">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400" b="1" cap="all" baseline="0" dirty="0">
                          <a:solidFill>
                            <a:schemeClr val="tx2"/>
                          </a:solidFill>
                          <a:latin typeface="+mn-lt"/>
                          <a:ea typeface="+mn-ea"/>
                          <a:cs typeface="+mn-cs"/>
                        </a:rPr>
                        <a:t>Datori di lavoro</a:t>
                      </a:r>
                    </a:p>
                  </a:txBody>
                  <a:tcPr marL="121770" marR="121770" marT="60885" marB="60885">
                    <a:solidFill>
                      <a:schemeClr val="accent3">
                        <a:lumMod val="20000"/>
                        <a:lumOff val="80000"/>
                      </a:schemeClr>
                    </a:solidFill>
                  </a:tcPr>
                </a:tc>
                <a:extLst>
                  <a:ext uri="{0D108BD9-81ED-4DB2-BD59-A6C34878D82A}">
                    <a16:rowId xmlns:a16="http://schemas.microsoft.com/office/drawing/2014/main" val="3497779007"/>
                  </a:ext>
                </a:extLst>
              </a:tr>
              <a:tr h="319177">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400" b="1" cap="all" baseline="0" dirty="0">
                          <a:solidFill>
                            <a:schemeClr val="tx2"/>
                          </a:solidFill>
                          <a:latin typeface="+mn-lt"/>
                          <a:ea typeface="+mn-ea"/>
                          <a:cs typeface="+mn-cs"/>
                        </a:rPr>
                        <a:t>Datori di lavoro che svolgono i compiti del servizio di prevenzione e protezione</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01892072"/>
                  </a:ext>
                </a:extLst>
              </a:tr>
              <a:tr h="308730">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400" b="1" cap="all" baseline="0" dirty="0" err="1">
                          <a:solidFill>
                            <a:schemeClr val="tx2"/>
                          </a:solidFill>
                          <a:latin typeface="+mn-lt"/>
                          <a:ea typeface="+mn-ea"/>
                          <a:cs typeface="+mn-cs"/>
                        </a:rPr>
                        <a:t>Rspp</a:t>
                      </a:r>
                      <a:r>
                        <a:rPr lang="it-IT" sz="1400" b="1" cap="all" baseline="0" dirty="0">
                          <a:solidFill>
                            <a:schemeClr val="tx2"/>
                          </a:solidFill>
                          <a:latin typeface="+mn-lt"/>
                          <a:ea typeface="+mn-ea"/>
                          <a:cs typeface="+mn-cs"/>
                        </a:rPr>
                        <a:t> e </a:t>
                      </a:r>
                      <a:r>
                        <a:rPr lang="it-IT" sz="1400" b="1" cap="all" baseline="0" dirty="0" err="1">
                          <a:solidFill>
                            <a:schemeClr val="tx2"/>
                          </a:solidFill>
                          <a:latin typeface="+mn-lt"/>
                          <a:ea typeface="+mn-ea"/>
                          <a:cs typeface="+mn-cs"/>
                        </a:rPr>
                        <a:t>aspp</a:t>
                      </a:r>
                      <a:endParaRPr lang="it-IT" sz="1400" b="1" cap="all" baseline="0" dirty="0">
                        <a:solidFill>
                          <a:schemeClr val="tx2"/>
                        </a:solidFill>
                        <a:latin typeface="+mn-lt"/>
                        <a:ea typeface="+mn-ea"/>
                        <a:cs typeface="+mn-cs"/>
                      </a:endParaRPr>
                    </a:p>
                  </a:txBody>
                  <a:tcPr marL="121770" marR="121770" marT="60885" marB="60885">
                    <a:solidFill>
                      <a:schemeClr val="accent3">
                        <a:lumMod val="20000"/>
                        <a:lumOff val="80000"/>
                      </a:schemeClr>
                    </a:solidFill>
                  </a:tcPr>
                </a:tc>
                <a:extLst>
                  <a:ext uri="{0D108BD9-81ED-4DB2-BD59-A6C34878D82A}">
                    <a16:rowId xmlns:a16="http://schemas.microsoft.com/office/drawing/2014/main" val="636925952"/>
                  </a:ext>
                </a:extLst>
              </a:tr>
              <a:tr h="299824">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400" b="1" cap="all" baseline="0" dirty="0" err="1">
                          <a:solidFill>
                            <a:schemeClr val="tx2"/>
                          </a:solidFill>
                          <a:latin typeface="+mn-lt"/>
                          <a:ea typeface="+mn-ea"/>
                          <a:cs typeface="+mn-cs"/>
                        </a:rPr>
                        <a:t>Csp</a:t>
                      </a:r>
                      <a:r>
                        <a:rPr lang="it-IT" sz="1400" b="1" cap="all" baseline="0" dirty="0">
                          <a:solidFill>
                            <a:schemeClr val="tx2"/>
                          </a:solidFill>
                          <a:latin typeface="+mn-lt"/>
                          <a:ea typeface="+mn-ea"/>
                          <a:cs typeface="+mn-cs"/>
                        </a:rPr>
                        <a:t> e </a:t>
                      </a:r>
                      <a:r>
                        <a:rPr lang="it-IT" sz="1400" b="1" cap="all" baseline="0" dirty="0" err="1">
                          <a:solidFill>
                            <a:schemeClr val="tx2"/>
                          </a:solidFill>
                          <a:latin typeface="+mn-lt"/>
                          <a:ea typeface="+mn-ea"/>
                          <a:cs typeface="+mn-cs"/>
                        </a:rPr>
                        <a:t>cse</a:t>
                      </a:r>
                      <a:endParaRPr lang="it-IT" sz="1400" b="1" cap="all" baseline="0" dirty="0">
                        <a:solidFill>
                          <a:schemeClr val="tx2"/>
                        </a:solidFill>
                        <a:latin typeface="+mn-lt"/>
                        <a:ea typeface="+mn-ea"/>
                        <a:cs typeface="+mn-cs"/>
                      </a:endParaRPr>
                    </a:p>
                  </a:txBody>
                  <a:tcPr marL="121770" marR="121770" marT="60885" marB="60885">
                    <a:solidFill>
                      <a:schemeClr val="accent3">
                        <a:lumMod val="20000"/>
                        <a:lumOff val="80000"/>
                      </a:schemeClr>
                    </a:solidFill>
                  </a:tcPr>
                </a:tc>
                <a:extLst>
                  <a:ext uri="{0D108BD9-81ED-4DB2-BD59-A6C34878D82A}">
                    <a16:rowId xmlns:a16="http://schemas.microsoft.com/office/drawing/2014/main" val="1574055846"/>
                  </a:ext>
                </a:extLst>
              </a:tr>
              <a:tr h="321437">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400" b="1" cap="all" baseline="0" dirty="0">
                          <a:solidFill>
                            <a:schemeClr val="tx2"/>
                          </a:solidFill>
                          <a:latin typeface="+mn-lt"/>
                          <a:ea typeface="+mn-ea"/>
                          <a:cs typeface="+mn-cs"/>
                        </a:rPr>
                        <a:t>Lavoratori, datori di lavoro e lavoratori autonomi che operano in ambienti sospetti di inquinamento o confinati</a:t>
                      </a:r>
                    </a:p>
                  </a:txBody>
                  <a:tcPr marL="121770" marR="121770" marT="60885" marB="60885">
                    <a:solidFill>
                      <a:schemeClr val="accent3">
                        <a:lumMod val="20000"/>
                        <a:lumOff val="80000"/>
                      </a:schemeClr>
                    </a:solidFill>
                  </a:tcPr>
                </a:tc>
                <a:extLst>
                  <a:ext uri="{0D108BD9-81ED-4DB2-BD59-A6C34878D82A}">
                    <a16:rowId xmlns:a16="http://schemas.microsoft.com/office/drawing/2014/main" val="1008927994"/>
                  </a:ext>
                </a:extLst>
              </a:tr>
              <a:tr h="479833">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400" b="1" cap="all" baseline="0" dirty="0">
                          <a:solidFill>
                            <a:schemeClr val="tx2"/>
                          </a:solidFill>
                          <a:latin typeface="+mn-lt"/>
                          <a:ea typeface="+mn-ea"/>
                          <a:cs typeface="+mn-cs"/>
                        </a:rPr>
                        <a:t>Operatori per le attrezzature che richiedono una specifica abilitazione (</a:t>
                      </a:r>
                      <a:r>
                        <a:rPr lang="it-IT" sz="1400" b="1" i="1" cap="all" baseline="0" dirty="0">
                          <a:solidFill>
                            <a:schemeClr val="tx2"/>
                          </a:solidFill>
                          <a:latin typeface="+mn-lt"/>
                          <a:ea typeface="+mn-ea"/>
                          <a:cs typeface="+mn-cs"/>
                        </a:rPr>
                        <a:t>ricompresi anche i «miniescavatori», macchine raccogli frutta, caricatori per la movimentazione di materiali e carroponti</a:t>
                      </a:r>
                      <a:r>
                        <a:rPr lang="it-IT" sz="1400" b="1" cap="all" baseline="0" dirty="0">
                          <a:solidFill>
                            <a:schemeClr val="tx2"/>
                          </a:solidFill>
                          <a:latin typeface="+mn-lt"/>
                          <a:ea typeface="+mn-ea"/>
                          <a:cs typeface="+mn-cs"/>
                        </a:rPr>
                        <a:t>)</a:t>
                      </a:r>
                    </a:p>
                  </a:txBody>
                  <a:tcPr marL="121770" marR="121770" marT="60885" marB="60885">
                    <a:solidFill>
                      <a:schemeClr val="accent3">
                        <a:lumMod val="20000"/>
                        <a:lumOff val="80000"/>
                      </a:schemeClr>
                    </a:solidFill>
                  </a:tcPr>
                </a:tc>
                <a:extLst>
                  <a:ext uri="{0D108BD9-81ED-4DB2-BD59-A6C34878D82A}">
                    <a16:rowId xmlns:a16="http://schemas.microsoft.com/office/drawing/2014/main" val="3412373642"/>
                  </a:ext>
                </a:extLst>
              </a:tr>
              <a:tr h="318228">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400" b="1" cap="all" baseline="0" dirty="0">
                          <a:solidFill>
                            <a:schemeClr val="tx2"/>
                          </a:solidFill>
                          <a:latin typeface="+mn-lt"/>
                          <a:ea typeface="+mn-ea"/>
                          <a:cs typeface="+mn-cs"/>
                        </a:rPr>
                        <a:t>Datore di lavoro dell’impresa affidataria</a:t>
                      </a:r>
                    </a:p>
                  </a:txBody>
                  <a:tcPr marL="121770" marR="121770" marT="60885" marB="60885">
                    <a:solidFill>
                      <a:schemeClr val="accent3">
                        <a:lumMod val="20000"/>
                        <a:lumOff val="80000"/>
                      </a:schemeClr>
                    </a:solidFill>
                  </a:tcPr>
                </a:tc>
                <a:extLst>
                  <a:ext uri="{0D108BD9-81ED-4DB2-BD59-A6C34878D82A}">
                    <a16:rowId xmlns:a16="http://schemas.microsoft.com/office/drawing/2014/main" val="2977523677"/>
                  </a:ext>
                </a:extLst>
              </a:tr>
              <a:tr h="306070">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400" b="1" cap="all" baseline="0" dirty="0">
                          <a:solidFill>
                            <a:schemeClr val="tx2"/>
                          </a:solidFill>
                          <a:latin typeface="+mn-lt"/>
                          <a:ea typeface="+mn-ea"/>
                          <a:cs typeface="+mn-cs"/>
                        </a:rPr>
                        <a:t>dirigente dell’impresa affidataria</a:t>
                      </a:r>
                    </a:p>
                  </a:txBody>
                  <a:tcPr marL="121770" marR="121770" marT="60885" marB="60885">
                    <a:solidFill>
                      <a:schemeClr val="accent3">
                        <a:lumMod val="20000"/>
                        <a:lumOff val="80000"/>
                      </a:schemeClr>
                    </a:solidFill>
                  </a:tcPr>
                </a:tc>
                <a:extLst>
                  <a:ext uri="{0D108BD9-81ED-4DB2-BD59-A6C34878D82A}">
                    <a16:rowId xmlns:a16="http://schemas.microsoft.com/office/drawing/2014/main" val="1718051325"/>
                  </a:ext>
                </a:extLst>
              </a:tr>
              <a:tr h="345779">
                <a:tc>
                  <a:txBody>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it-IT" sz="1400" b="1" cap="all" baseline="0" dirty="0">
                          <a:solidFill>
                            <a:schemeClr val="tx2"/>
                          </a:solidFill>
                          <a:latin typeface="+mn-lt"/>
                          <a:ea typeface="+mn-ea"/>
                          <a:cs typeface="+mn-cs"/>
                        </a:rPr>
                        <a:t>preposto dell’impresa affidataria</a:t>
                      </a:r>
                    </a:p>
                  </a:txBody>
                  <a:tcPr marL="121770" marR="121770" marT="60885" marB="60885">
                    <a:solidFill>
                      <a:schemeClr val="accent3">
                        <a:lumMod val="20000"/>
                        <a:lumOff val="80000"/>
                      </a:schemeClr>
                    </a:solidFill>
                  </a:tcPr>
                </a:tc>
                <a:extLst>
                  <a:ext uri="{0D108BD9-81ED-4DB2-BD59-A6C34878D82A}">
                    <a16:rowId xmlns:a16="http://schemas.microsoft.com/office/drawing/2014/main" val="1897273250"/>
                  </a:ext>
                </a:extLst>
              </a:tr>
            </a:tbl>
          </a:graphicData>
        </a:graphic>
      </p:graphicFrame>
      <p:sp>
        <p:nvSpPr>
          <p:cNvPr id="6" name="object 6">
            <a:extLst>
              <a:ext uri="{FF2B5EF4-FFF2-40B4-BE49-F238E27FC236}">
                <a16:creationId xmlns:a16="http://schemas.microsoft.com/office/drawing/2014/main" id="{D5F4A808-2245-6212-F864-CC2927B32F47}"/>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graphicFrame>
        <p:nvGraphicFramePr>
          <p:cNvPr id="8" name="Tabella 7">
            <a:extLst>
              <a:ext uri="{FF2B5EF4-FFF2-40B4-BE49-F238E27FC236}">
                <a16:creationId xmlns:a16="http://schemas.microsoft.com/office/drawing/2014/main" id="{A3A933FF-8D5B-0BB4-CFFD-308E3918F13E}"/>
              </a:ext>
            </a:extLst>
          </p:cNvPr>
          <p:cNvGraphicFramePr>
            <a:graphicFrameLocks noGrp="1"/>
          </p:cNvGraphicFramePr>
          <p:nvPr>
            <p:extLst>
              <p:ext uri="{D42A27DB-BD31-4B8C-83A1-F6EECF244321}">
                <p14:modId xmlns:p14="http://schemas.microsoft.com/office/powerpoint/2010/main" val="625158463"/>
              </p:ext>
            </p:extLst>
          </p:nvPr>
        </p:nvGraphicFramePr>
        <p:xfrm>
          <a:off x="790952" y="5436551"/>
          <a:ext cx="10740617" cy="665483"/>
        </p:xfrm>
        <a:graphic>
          <a:graphicData uri="http://schemas.openxmlformats.org/drawingml/2006/table">
            <a:tbl>
              <a:tblPr firstRow="1" bandRow="1">
                <a:tableStyleId>{5C22544A-7EE6-4342-B048-85BDC9FD1C3A}</a:tableStyleId>
              </a:tblPr>
              <a:tblGrid>
                <a:gridCol w="10740617">
                  <a:extLst>
                    <a:ext uri="{9D8B030D-6E8A-4147-A177-3AD203B41FA5}">
                      <a16:colId xmlns:a16="http://schemas.microsoft.com/office/drawing/2014/main" val="951336313"/>
                    </a:ext>
                  </a:extLst>
                </a:gridCol>
              </a:tblGrid>
              <a:tr h="665483">
                <a:tc>
                  <a:txBody>
                    <a:bodyPr/>
                    <a:lstStyle/>
                    <a:p>
                      <a:pPr marL="0" marR="0" lvl="0"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1400" b="1" cap="all" baseline="0" dirty="0">
                          <a:solidFill>
                            <a:schemeClr val="tx2"/>
                          </a:solidFill>
                          <a:latin typeface="+mn-lt"/>
                          <a:ea typeface="+mn-ea"/>
                          <a:cs typeface="+mn-cs"/>
                        </a:rPr>
                        <a:t>L’ACCORDO NON ESAURISCE L’INTERA DISCIPLINA DELLA FORMAZIONE: addetti SQUADRA DI EMERGENZA, primo soccorso, RLS, ADDETTI AL MONTAGGIO E SMONTAGGIO DEI PONTEGGI, LAVORI SU FUNE, ECC non sono contenuti nel testo</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Tree>
    <p:extLst>
      <p:ext uri="{BB962C8B-B14F-4D97-AF65-F5344CB8AC3E}">
        <p14:creationId xmlns:p14="http://schemas.microsoft.com/office/powerpoint/2010/main" val="3417490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CA6EF-9221-9C36-6B07-B70D746B4D2E}"/>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897AFFD1-7ECC-4CBE-59E6-2612C3F0260E}"/>
              </a:ext>
            </a:extLst>
          </p:cNvPr>
          <p:cNvSpPr>
            <a:spLocks noGrp="1"/>
          </p:cNvSpPr>
          <p:nvPr>
            <p:ph type="sldNum" sz="quarter" idx="10"/>
          </p:nvPr>
        </p:nvSpPr>
        <p:spPr/>
        <p:txBody>
          <a:bodyPr/>
          <a:lstStyle/>
          <a:p>
            <a:pPr defTabSz="608853"/>
            <a:fld id="{B6F15528-21DE-4FAA-801E-634DDDAF4B2B}" type="slidenum">
              <a:rPr lang="it-IT">
                <a:latin typeface="Calibri"/>
              </a:rPr>
              <a:pPr defTabSz="608853"/>
              <a:t>23</a:t>
            </a:fld>
            <a:endParaRPr lang="it-IT" dirty="0">
              <a:latin typeface="Calibri"/>
            </a:endParaRPr>
          </a:p>
        </p:txBody>
      </p:sp>
      <p:sp>
        <p:nvSpPr>
          <p:cNvPr id="7" name="bg object 16">
            <a:extLst>
              <a:ext uri="{FF2B5EF4-FFF2-40B4-BE49-F238E27FC236}">
                <a16:creationId xmlns:a16="http://schemas.microsoft.com/office/drawing/2014/main" id="{667B686B-25E2-C2C7-1535-9229A9F1F8EB}"/>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C9F1703B-BFCD-BB98-16A3-10EED7B3FAF3}"/>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sp>
        <p:nvSpPr>
          <p:cNvPr id="6" name="object 6">
            <a:extLst>
              <a:ext uri="{FF2B5EF4-FFF2-40B4-BE49-F238E27FC236}">
                <a16:creationId xmlns:a16="http://schemas.microsoft.com/office/drawing/2014/main" id="{03FB96D7-923A-6C46-22C5-92E42CCB4B19}"/>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
        <p:nvSpPr>
          <p:cNvPr id="5" name="Rettangolo con angoli arrotondati 4">
            <a:extLst>
              <a:ext uri="{FF2B5EF4-FFF2-40B4-BE49-F238E27FC236}">
                <a16:creationId xmlns:a16="http://schemas.microsoft.com/office/drawing/2014/main" id="{6CF0C474-6485-8D53-32BF-E4A4A145A563}"/>
              </a:ext>
            </a:extLst>
          </p:cNvPr>
          <p:cNvSpPr/>
          <p:nvPr/>
        </p:nvSpPr>
        <p:spPr>
          <a:xfrm>
            <a:off x="557939" y="1417639"/>
            <a:ext cx="2293749"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Formazione generale</a:t>
            </a:r>
          </a:p>
        </p:txBody>
      </p:sp>
      <p:sp>
        <p:nvSpPr>
          <p:cNvPr id="9" name="Rettangolo con angoli arrotondati 8">
            <a:extLst>
              <a:ext uri="{FF2B5EF4-FFF2-40B4-BE49-F238E27FC236}">
                <a16:creationId xmlns:a16="http://schemas.microsoft.com/office/drawing/2014/main" id="{160D0C47-C0F9-10C5-1505-47E7EF125063}"/>
              </a:ext>
            </a:extLst>
          </p:cNvPr>
          <p:cNvSpPr/>
          <p:nvPr/>
        </p:nvSpPr>
        <p:spPr>
          <a:xfrm>
            <a:off x="4163876" y="1417639"/>
            <a:ext cx="2293749"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Durata 4 ore</a:t>
            </a:r>
          </a:p>
        </p:txBody>
      </p:sp>
      <p:sp>
        <p:nvSpPr>
          <p:cNvPr id="11" name="Rettangolo con angoli arrotondati 10">
            <a:extLst>
              <a:ext uri="{FF2B5EF4-FFF2-40B4-BE49-F238E27FC236}">
                <a16:creationId xmlns:a16="http://schemas.microsoft.com/office/drawing/2014/main" id="{AB8945CA-7CA0-CA2E-5E97-54A01311F7C5}"/>
              </a:ext>
            </a:extLst>
          </p:cNvPr>
          <p:cNvSpPr/>
          <p:nvPr/>
        </p:nvSpPr>
        <p:spPr>
          <a:xfrm>
            <a:off x="7769813" y="1408117"/>
            <a:ext cx="3864248"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Costituisce credito formativo permanente</a:t>
            </a:r>
          </a:p>
        </p:txBody>
      </p:sp>
      <p:sp>
        <p:nvSpPr>
          <p:cNvPr id="12" name="Rettangolo con angoli arrotondati 11">
            <a:extLst>
              <a:ext uri="{FF2B5EF4-FFF2-40B4-BE49-F238E27FC236}">
                <a16:creationId xmlns:a16="http://schemas.microsoft.com/office/drawing/2014/main" id="{8B0E187A-3B3C-99F3-DB5F-62C41E792065}"/>
              </a:ext>
            </a:extLst>
          </p:cNvPr>
          <p:cNvSpPr/>
          <p:nvPr/>
        </p:nvSpPr>
        <p:spPr>
          <a:xfrm>
            <a:off x="557939" y="3284479"/>
            <a:ext cx="2293749"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Formazione specifica</a:t>
            </a:r>
          </a:p>
        </p:txBody>
      </p:sp>
      <p:sp>
        <p:nvSpPr>
          <p:cNvPr id="14" name="Rettangolo con angoli arrotondati 13">
            <a:extLst>
              <a:ext uri="{FF2B5EF4-FFF2-40B4-BE49-F238E27FC236}">
                <a16:creationId xmlns:a16="http://schemas.microsoft.com/office/drawing/2014/main" id="{5909F001-B9EF-E816-0F6A-582348553229}"/>
              </a:ext>
            </a:extLst>
          </p:cNvPr>
          <p:cNvSpPr/>
          <p:nvPr/>
        </p:nvSpPr>
        <p:spPr>
          <a:xfrm>
            <a:off x="4163875" y="3276134"/>
            <a:ext cx="2293749"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Durata 12 ore</a:t>
            </a:r>
          </a:p>
        </p:txBody>
      </p:sp>
      <p:sp>
        <p:nvSpPr>
          <p:cNvPr id="15" name="Rettangolo con angoli arrotondati 14">
            <a:extLst>
              <a:ext uri="{FF2B5EF4-FFF2-40B4-BE49-F238E27FC236}">
                <a16:creationId xmlns:a16="http://schemas.microsoft.com/office/drawing/2014/main" id="{74E6E736-3D83-AFC0-867B-C793239CEA7F}"/>
              </a:ext>
            </a:extLst>
          </p:cNvPr>
          <p:cNvSpPr/>
          <p:nvPr/>
        </p:nvSpPr>
        <p:spPr>
          <a:xfrm>
            <a:off x="7845584" y="3284479"/>
            <a:ext cx="3864248"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Adeguati all’effettiva mansione e legati agli esiti della valutazione dei rischi </a:t>
            </a:r>
          </a:p>
        </p:txBody>
      </p:sp>
      <p:sp>
        <p:nvSpPr>
          <p:cNvPr id="19" name="CasellaDiTesto 18">
            <a:extLst>
              <a:ext uri="{FF2B5EF4-FFF2-40B4-BE49-F238E27FC236}">
                <a16:creationId xmlns:a16="http://schemas.microsoft.com/office/drawing/2014/main" id="{493C721D-E72C-467C-2C33-06244C639E7B}"/>
              </a:ext>
            </a:extLst>
          </p:cNvPr>
          <p:cNvSpPr txBox="1"/>
          <p:nvPr/>
        </p:nvSpPr>
        <p:spPr>
          <a:xfrm>
            <a:off x="484164" y="5093835"/>
            <a:ext cx="11225668" cy="969496"/>
          </a:xfrm>
          <a:prstGeom prst="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defPPr>
              <a:defRPr lang="it-IT"/>
            </a:defPPr>
            <a:lvl1pPr algn="ctr">
              <a:defRPr sz="1900" b="1" cap="all">
                <a:solidFill>
                  <a:schemeClr val="tx2"/>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it-IT" dirty="0"/>
              <a:t>AGGIORNAMENTO della formazione: 6 ORE OGNI 5 ANNI</a:t>
            </a:r>
          </a:p>
          <a:p>
            <a:r>
              <a:rPr lang="it-IT" u="sng" dirty="0"/>
              <a:t>Secondo l'Allegato 2 – Protocollo formazione e sicurezza del CCNL 2022-2024 </a:t>
            </a:r>
          </a:p>
          <a:p>
            <a:r>
              <a:rPr lang="it-IT" u="sng" dirty="0"/>
              <a:t>aggiornamento triennale</a:t>
            </a:r>
          </a:p>
        </p:txBody>
      </p:sp>
      <p:sp>
        <p:nvSpPr>
          <p:cNvPr id="23" name="Freccia in giù 22">
            <a:extLst>
              <a:ext uri="{FF2B5EF4-FFF2-40B4-BE49-F238E27FC236}">
                <a16:creationId xmlns:a16="http://schemas.microsoft.com/office/drawing/2014/main" id="{F6404B0B-8FDF-9A08-42CF-826B5A59F72D}"/>
              </a:ext>
            </a:extLst>
          </p:cNvPr>
          <p:cNvSpPr/>
          <p:nvPr/>
        </p:nvSpPr>
        <p:spPr>
          <a:xfrm rot="16200000">
            <a:off x="3261994" y="1572424"/>
            <a:ext cx="491575" cy="841651"/>
          </a:xfrm>
          <a:prstGeom prst="downArrow">
            <a:avLst/>
          </a:prstGeom>
          <a:solidFill>
            <a:srgbClr val="11498A">
              <a:alpha val="25000"/>
            </a:srgbClr>
          </a:solidFill>
        </p:spPr>
        <p:txBody>
          <a:bodyPr wrap="square" lIns="0" tIns="0" rIns="0" bIns="0" rtlCol="0" anchor="ctr"/>
          <a:lstStyle/>
          <a:p>
            <a:pPr algn="ctr"/>
            <a:endParaRPr lang="it-IT"/>
          </a:p>
        </p:txBody>
      </p:sp>
      <p:sp>
        <p:nvSpPr>
          <p:cNvPr id="31" name="Freccia in giù 30">
            <a:extLst>
              <a:ext uri="{FF2B5EF4-FFF2-40B4-BE49-F238E27FC236}">
                <a16:creationId xmlns:a16="http://schemas.microsoft.com/office/drawing/2014/main" id="{6AA3D7EA-B895-7E7B-9DDA-049E85511A2A}"/>
              </a:ext>
            </a:extLst>
          </p:cNvPr>
          <p:cNvSpPr/>
          <p:nvPr/>
        </p:nvSpPr>
        <p:spPr>
          <a:xfrm rot="16200000">
            <a:off x="3261994" y="3482519"/>
            <a:ext cx="491575" cy="841651"/>
          </a:xfrm>
          <a:prstGeom prst="downArrow">
            <a:avLst/>
          </a:prstGeom>
          <a:solidFill>
            <a:srgbClr val="11498A">
              <a:alpha val="25000"/>
            </a:srgbClr>
          </a:solidFill>
        </p:spPr>
        <p:txBody>
          <a:bodyPr wrap="square" lIns="0" tIns="0" rIns="0" bIns="0" rtlCol="0" anchor="ctr"/>
          <a:lstStyle/>
          <a:p>
            <a:pPr algn="ctr"/>
            <a:endParaRPr lang="it-IT"/>
          </a:p>
        </p:txBody>
      </p:sp>
      <p:sp>
        <p:nvSpPr>
          <p:cNvPr id="33" name="Freccia in giù 32">
            <a:extLst>
              <a:ext uri="{FF2B5EF4-FFF2-40B4-BE49-F238E27FC236}">
                <a16:creationId xmlns:a16="http://schemas.microsoft.com/office/drawing/2014/main" id="{4CC93B4C-C202-6236-9694-3F6A8CDF4363}"/>
              </a:ext>
            </a:extLst>
          </p:cNvPr>
          <p:cNvSpPr/>
          <p:nvPr/>
        </p:nvSpPr>
        <p:spPr>
          <a:xfrm rot="16200000">
            <a:off x="6920308" y="3482519"/>
            <a:ext cx="491575" cy="841651"/>
          </a:xfrm>
          <a:prstGeom prst="downArrow">
            <a:avLst/>
          </a:prstGeom>
          <a:solidFill>
            <a:srgbClr val="11498A">
              <a:alpha val="25000"/>
            </a:srgbClr>
          </a:solidFill>
        </p:spPr>
        <p:txBody>
          <a:bodyPr wrap="square" lIns="0" tIns="0" rIns="0" bIns="0" rtlCol="0" anchor="ctr"/>
          <a:lstStyle/>
          <a:p>
            <a:pPr algn="ctr"/>
            <a:endParaRPr lang="it-IT"/>
          </a:p>
        </p:txBody>
      </p:sp>
      <p:sp>
        <p:nvSpPr>
          <p:cNvPr id="35" name="Freccia in giù 34">
            <a:extLst>
              <a:ext uri="{FF2B5EF4-FFF2-40B4-BE49-F238E27FC236}">
                <a16:creationId xmlns:a16="http://schemas.microsoft.com/office/drawing/2014/main" id="{78021D67-EB38-2709-EB00-28CBAE3B877D}"/>
              </a:ext>
            </a:extLst>
          </p:cNvPr>
          <p:cNvSpPr/>
          <p:nvPr/>
        </p:nvSpPr>
        <p:spPr>
          <a:xfrm rot="16200000">
            <a:off x="6867931" y="1545658"/>
            <a:ext cx="491575" cy="841651"/>
          </a:xfrm>
          <a:prstGeom prst="downArrow">
            <a:avLst/>
          </a:prstGeom>
          <a:solidFill>
            <a:srgbClr val="11498A">
              <a:alpha val="25000"/>
            </a:srgbClr>
          </a:solidFill>
        </p:spPr>
        <p:txBody>
          <a:bodyPr wrap="square" lIns="0" tIns="0" rIns="0" bIns="0" rtlCol="0" anchor="ctr"/>
          <a:lstStyle/>
          <a:p>
            <a:pPr algn="ctr"/>
            <a:endParaRPr lang="it-IT"/>
          </a:p>
        </p:txBody>
      </p:sp>
      <p:sp>
        <p:nvSpPr>
          <p:cNvPr id="36" name="Titolo 1">
            <a:extLst>
              <a:ext uri="{FF2B5EF4-FFF2-40B4-BE49-F238E27FC236}">
                <a16:creationId xmlns:a16="http://schemas.microsoft.com/office/drawing/2014/main" id="{F40D00F5-A0F3-D617-2455-199F2E691359}"/>
              </a:ext>
            </a:extLst>
          </p:cNvPr>
          <p:cNvSpPr txBox="1">
            <a:spLocks/>
          </p:cNvSpPr>
          <p:nvPr/>
        </p:nvSpPr>
        <p:spPr>
          <a:xfrm>
            <a:off x="938693" y="629591"/>
            <a:ext cx="10314614" cy="369332"/>
          </a:xfrm>
          <a:prstGeom prst="rect">
            <a:avLst/>
          </a:prstGeom>
        </p:spPr>
        <p:txBody>
          <a:bodyPr vert="horz" wrap="square" lIns="0" tIns="0" rIns="0" bIns="0">
            <a:spAutoFit/>
          </a:bodyPr>
          <a:lstStyle>
            <a:lvl1pPr>
              <a:defRPr sz="2100" b="1" i="0">
                <a:solidFill>
                  <a:srgbClr val="11498A"/>
                </a:solidFill>
                <a:latin typeface="Calibri"/>
                <a:ea typeface="+mj-ea"/>
                <a:cs typeface="Calibri"/>
              </a:defRPr>
            </a:lvl1pPr>
          </a:lstStyle>
          <a:p>
            <a:pPr algn="l"/>
            <a:r>
              <a:rPr lang="it-IT" sz="2400" u="sng" kern="0" cap="small" dirty="0">
                <a:solidFill>
                  <a:srgbClr val="103676"/>
                </a:solidFill>
              </a:rPr>
              <a:t>lavoratori</a:t>
            </a:r>
          </a:p>
        </p:txBody>
      </p:sp>
    </p:spTree>
    <p:extLst>
      <p:ext uri="{BB962C8B-B14F-4D97-AF65-F5344CB8AC3E}">
        <p14:creationId xmlns:p14="http://schemas.microsoft.com/office/powerpoint/2010/main" val="5548582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0F5F3-774E-8F03-0708-59683B85B410}"/>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DA323052-9604-7DFD-0081-0C721D954A16}"/>
              </a:ext>
            </a:extLst>
          </p:cNvPr>
          <p:cNvSpPr>
            <a:spLocks noGrp="1"/>
          </p:cNvSpPr>
          <p:nvPr>
            <p:ph type="sldNum" sz="quarter" idx="10"/>
          </p:nvPr>
        </p:nvSpPr>
        <p:spPr/>
        <p:txBody>
          <a:bodyPr/>
          <a:lstStyle/>
          <a:p>
            <a:pPr defTabSz="608853"/>
            <a:fld id="{B6F15528-21DE-4FAA-801E-634DDDAF4B2B}" type="slidenum">
              <a:rPr lang="it-IT">
                <a:latin typeface="Calibri"/>
              </a:rPr>
              <a:pPr defTabSz="608853"/>
              <a:t>24</a:t>
            </a:fld>
            <a:endParaRPr lang="it-IT" dirty="0">
              <a:latin typeface="Calibri"/>
            </a:endParaRPr>
          </a:p>
        </p:txBody>
      </p:sp>
      <p:sp>
        <p:nvSpPr>
          <p:cNvPr id="7" name="bg object 16">
            <a:extLst>
              <a:ext uri="{FF2B5EF4-FFF2-40B4-BE49-F238E27FC236}">
                <a16:creationId xmlns:a16="http://schemas.microsoft.com/office/drawing/2014/main" id="{FB1E054E-9F73-AF11-CACA-71E7DFD502EE}"/>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F9236C67-469A-410F-39A4-598226C1E106}"/>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10" name="Tabella 9">
            <a:extLst>
              <a:ext uri="{FF2B5EF4-FFF2-40B4-BE49-F238E27FC236}">
                <a16:creationId xmlns:a16="http://schemas.microsoft.com/office/drawing/2014/main" id="{7320AC53-896E-3425-4F15-632F30704367}"/>
              </a:ext>
            </a:extLst>
          </p:cNvPr>
          <p:cNvGraphicFramePr>
            <a:graphicFrameLocks noGrp="1"/>
          </p:cNvGraphicFramePr>
          <p:nvPr>
            <p:extLst>
              <p:ext uri="{D42A27DB-BD31-4B8C-83A1-F6EECF244321}">
                <p14:modId xmlns:p14="http://schemas.microsoft.com/office/powerpoint/2010/main" val="2274415957"/>
              </p:ext>
            </p:extLst>
          </p:nvPr>
        </p:nvGraphicFramePr>
        <p:xfrm>
          <a:off x="616366" y="1159334"/>
          <a:ext cx="10915203" cy="1569570"/>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405170">
                <a:tc>
                  <a:txBody>
                    <a:bodyPr/>
                    <a:lstStyle/>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Per il comparto delle costruzioni, i percorsi formativi che rientrano nell’ambito del </a:t>
                      </a:r>
                      <a:r>
                        <a:rPr lang="it-IT" sz="1900" b="1" u="sng" cap="all" baseline="0" dirty="0">
                          <a:solidFill>
                            <a:schemeClr val="tx2"/>
                          </a:solidFill>
                          <a:latin typeface="+mn-lt"/>
                          <a:ea typeface="+mn-ea"/>
                          <a:cs typeface="+mn-cs"/>
                        </a:rPr>
                        <a:t>progetto nazionale “16ore-MICS” (Moduli Integrati per Costruire in Sicurezza), definito da FORMEDIL</a:t>
                      </a:r>
                      <a:r>
                        <a:rPr lang="it-IT" sz="1900" b="1" cap="all" baseline="0" dirty="0">
                          <a:solidFill>
                            <a:schemeClr val="tx2"/>
                          </a:solidFill>
                          <a:latin typeface="+mn-lt"/>
                          <a:ea typeface="+mn-ea"/>
                          <a:cs typeface="+mn-cs"/>
                        </a:rPr>
                        <a:t> (Ente unico formazione e sicurezza) ed erogati dalle Scuole edili/Enti unificati territoriali, sono riconosciuti integralmente corrispondenti alla Formazione Generale e Specifica di cui al presente accordo</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6" name="object 6">
            <a:extLst>
              <a:ext uri="{FF2B5EF4-FFF2-40B4-BE49-F238E27FC236}">
                <a16:creationId xmlns:a16="http://schemas.microsoft.com/office/drawing/2014/main" id="{12C55665-A68B-5527-F43A-675C4F4E712D}"/>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graphicFrame>
        <p:nvGraphicFramePr>
          <p:cNvPr id="5" name="Tabella 4">
            <a:extLst>
              <a:ext uri="{FF2B5EF4-FFF2-40B4-BE49-F238E27FC236}">
                <a16:creationId xmlns:a16="http://schemas.microsoft.com/office/drawing/2014/main" id="{F6265278-A502-F6A3-4FA2-A74E57DA7EFF}"/>
              </a:ext>
            </a:extLst>
          </p:cNvPr>
          <p:cNvGraphicFramePr>
            <a:graphicFrameLocks noGrp="1"/>
          </p:cNvGraphicFramePr>
          <p:nvPr>
            <p:extLst>
              <p:ext uri="{D42A27DB-BD31-4B8C-83A1-F6EECF244321}">
                <p14:modId xmlns:p14="http://schemas.microsoft.com/office/powerpoint/2010/main" val="2396267970"/>
              </p:ext>
            </p:extLst>
          </p:nvPr>
        </p:nvGraphicFramePr>
        <p:xfrm>
          <a:off x="632971" y="2995677"/>
          <a:ext cx="10915203" cy="990450"/>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950091">
                <a:tc>
                  <a:txBody>
                    <a:bodyPr/>
                    <a:lstStyle/>
                    <a:p>
                      <a:pPr marL="342900" indent="-342900">
                        <a:buFont typeface="Wingdings" panose="05000000000000000000" pitchFamily="2" charset="2"/>
                        <a:buChar char="ü"/>
                      </a:pPr>
                      <a:r>
                        <a:rPr lang="it-IT" sz="1900" b="1" cap="all" baseline="0" dirty="0">
                          <a:solidFill>
                            <a:schemeClr val="tx2"/>
                          </a:solidFill>
                          <a:latin typeface="+mn-lt"/>
                          <a:ea typeface="+mn-ea"/>
                          <a:cs typeface="+mn-cs"/>
                        </a:rPr>
                        <a:t>I percorsi ITS e IeFP costituiscono credito formativo ai fini della formazione generale e specifica. Rimane l’obbligo di assicurare la formazione specifica secondo la valutazione dei rischi</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graphicFrame>
        <p:nvGraphicFramePr>
          <p:cNvPr id="9" name="Tabella 8">
            <a:extLst>
              <a:ext uri="{FF2B5EF4-FFF2-40B4-BE49-F238E27FC236}">
                <a16:creationId xmlns:a16="http://schemas.microsoft.com/office/drawing/2014/main" id="{37C25068-E9B7-F73F-2F1A-07C860CFC4C8}"/>
              </a:ext>
            </a:extLst>
          </p:cNvPr>
          <p:cNvGraphicFramePr>
            <a:graphicFrameLocks noGrp="1"/>
          </p:cNvGraphicFramePr>
          <p:nvPr>
            <p:extLst>
              <p:ext uri="{D42A27DB-BD31-4B8C-83A1-F6EECF244321}">
                <p14:modId xmlns:p14="http://schemas.microsoft.com/office/powerpoint/2010/main" val="3475347704"/>
              </p:ext>
            </p:extLst>
          </p:nvPr>
        </p:nvGraphicFramePr>
        <p:xfrm>
          <a:off x="632970" y="4435991"/>
          <a:ext cx="10915203" cy="990450"/>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950091">
                <a:tc>
                  <a:txBody>
                    <a:bodyPr/>
                    <a:lstStyle/>
                    <a:p>
                      <a:pPr marL="342900" indent="-342900">
                        <a:buFont typeface="Wingdings" panose="05000000000000000000" pitchFamily="2" charset="2"/>
                        <a:buChar char="ü"/>
                      </a:pPr>
                      <a:r>
                        <a:rPr lang="it-IT" sz="1900" b="1" cap="all" baseline="0" dirty="0">
                          <a:solidFill>
                            <a:schemeClr val="tx2"/>
                          </a:solidFill>
                          <a:latin typeface="+mn-lt"/>
                          <a:ea typeface="+mn-ea"/>
                          <a:cs typeface="+mn-cs"/>
                        </a:rPr>
                        <a:t>I lavoratori di aziende a prescindere dal settore di appartenenza, che non svolgano mansioni che comportino la loro presenza, anche saltuaria, nei reparti produttivi, possono frequentare i corsi individuati per il rischio basso</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14" name="Titolo 1">
            <a:extLst>
              <a:ext uri="{FF2B5EF4-FFF2-40B4-BE49-F238E27FC236}">
                <a16:creationId xmlns:a16="http://schemas.microsoft.com/office/drawing/2014/main" id="{F3628E26-88F3-27B3-07AD-F52229C27ED2}"/>
              </a:ext>
            </a:extLst>
          </p:cNvPr>
          <p:cNvSpPr>
            <a:spLocks noGrp="1"/>
          </p:cNvSpPr>
          <p:nvPr>
            <p:ph type="title"/>
          </p:nvPr>
        </p:nvSpPr>
        <p:spPr>
          <a:xfrm>
            <a:off x="933264" y="628320"/>
            <a:ext cx="10314614" cy="369332"/>
          </a:xfrm>
        </p:spPr>
        <p:txBody>
          <a:bodyPr/>
          <a:lstStyle/>
          <a:p>
            <a:pPr algn="l"/>
            <a:r>
              <a:rPr lang="it-IT" sz="2400" u="sng" cap="small" dirty="0">
                <a:solidFill>
                  <a:srgbClr val="103676"/>
                </a:solidFill>
              </a:rPr>
              <a:t>condizioni particolari (parte ii)</a:t>
            </a:r>
          </a:p>
        </p:txBody>
      </p:sp>
    </p:spTree>
    <p:extLst>
      <p:ext uri="{BB962C8B-B14F-4D97-AF65-F5344CB8AC3E}">
        <p14:creationId xmlns:p14="http://schemas.microsoft.com/office/powerpoint/2010/main" val="301749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A38D1-CA4A-1FC3-BE05-1694B5EB0909}"/>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A384FF30-6A60-A702-850F-0D2F197E5EDF}"/>
              </a:ext>
            </a:extLst>
          </p:cNvPr>
          <p:cNvSpPr>
            <a:spLocks noGrp="1"/>
          </p:cNvSpPr>
          <p:nvPr>
            <p:ph type="sldNum" sz="quarter" idx="10"/>
          </p:nvPr>
        </p:nvSpPr>
        <p:spPr/>
        <p:txBody>
          <a:bodyPr/>
          <a:lstStyle/>
          <a:p>
            <a:pPr defTabSz="608853"/>
            <a:fld id="{B6F15528-21DE-4FAA-801E-634DDDAF4B2B}" type="slidenum">
              <a:rPr lang="it-IT">
                <a:latin typeface="Calibri"/>
              </a:rPr>
              <a:pPr defTabSz="608853"/>
              <a:t>25</a:t>
            </a:fld>
            <a:endParaRPr lang="it-IT" dirty="0">
              <a:latin typeface="Calibri"/>
            </a:endParaRPr>
          </a:p>
        </p:txBody>
      </p:sp>
      <p:sp>
        <p:nvSpPr>
          <p:cNvPr id="7" name="bg object 16">
            <a:extLst>
              <a:ext uri="{FF2B5EF4-FFF2-40B4-BE49-F238E27FC236}">
                <a16:creationId xmlns:a16="http://schemas.microsoft.com/office/drawing/2014/main" id="{60E03A6A-A8C4-EFF5-BC06-1155B3EACDFA}"/>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0F23D1D9-7535-ADC5-EDD8-098513B01E01}"/>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sp>
        <p:nvSpPr>
          <p:cNvPr id="6" name="object 6">
            <a:extLst>
              <a:ext uri="{FF2B5EF4-FFF2-40B4-BE49-F238E27FC236}">
                <a16:creationId xmlns:a16="http://schemas.microsoft.com/office/drawing/2014/main" id="{3C939FEA-0CDC-ECC2-BA31-A26F2A084B68}"/>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
        <p:nvSpPr>
          <p:cNvPr id="5" name="Rettangolo con angoli arrotondati 4">
            <a:extLst>
              <a:ext uri="{FF2B5EF4-FFF2-40B4-BE49-F238E27FC236}">
                <a16:creationId xmlns:a16="http://schemas.microsoft.com/office/drawing/2014/main" id="{8A164625-9365-4ABB-A858-6A87D70D45D9}"/>
              </a:ext>
            </a:extLst>
          </p:cNvPr>
          <p:cNvSpPr/>
          <p:nvPr/>
        </p:nvSpPr>
        <p:spPr>
          <a:xfrm>
            <a:off x="557939" y="1417639"/>
            <a:ext cx="2293749"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NECESSARIO CORSO LAVORATORI</a:t>
            </a:r>
          </a:p>
        </p:txBody>
      </p:sp>
      <p:sp>
        <p:nvSpPr>
          <p:cNvPr id="9" name="Rettangolo con angoli arrotondati 8">
            <a:extLst>
              <a:ext uri="{FF2B5EF4-FFF2-40B4-BE49-F238E27FC236}">
                <a16:creationId xmlns:a16="http://schemas.microsoft.com/office/drawing/2014/main" id="{6BC2A22F-3B63-775B-9167-E78B1B085A37}"/>
              </a:ext>
            </a:extLst>
          </p:cNvPr>
          <p:cNvSpPr/>
          <p:nvPr/>
        </p:nvSpPr>
        <p:spPr>
          <a:xfrm>
            <a:off x="4163876" y="1417639"/>
            <a:ext cx="2293749"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Durata 12 ore</a:t>
            </a:r>
          </a:p>
        </p:txBody>
      </p:sp>
      <p:sp>
        <p:nvSpPr>
          <p:cNvPr id="11" name="Rettangolo con angoli arrotondati 10">
            <a:extLst>
              <a:ext uri="{FF2B5EF4-FFF2-40B4-BE49-F238E27FC236}">
                <a16:creationId xmlns:a16="http://schemas.microsoft.com/office/drawing/2014/main" id="{7A0AF96E-408E-2575-9730-CB3EAEABC583}"/>
              </a:ext>
            </a:extLst>
          </p:cNvPr>
          <p:cNvSpPr/>
          <p:nvPr/>
        </p:nvSpPr>
        <p:spPr>
          <a:xfrm>
            <a:off x="7769813" y="1408117"/>
            <a:ext cx="3864248"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Aggiornamento ogni 2 anni </a:t>
            </a:r>
          </a:p>
          <a:p>
            <a:pPr algn="ctr"/>
            <a:r>
              <a:rPr lang="it-IT" sz="1900" b="1" cap="all" dirty="0">
                <a:solidFill>
                  <a:schemeClr val="tx2"/>
                </a:solidFill>
              </a:rPr>
              <a:t>(6 ore)</a:t>
            </a:r>
          </a:p>
        </p:txBody>
      </p:sp>
      <p:sp>
        <p:nvSpPr>
          <p:cNvPr id="19" name="CasellaDiTesto 18">
            <a:extLst>
              <a:ext uri="{FF2B5EF4-FFF2-40B4-BE49-F238E27FC236}">
                <a16:creationId xmlns:a16="http://schemas.microsoft.com/office/drawing/2014/main" id="{21C3BB1B-257C-4275-C53F-85FE1CEF5BE5}"/>
              </a:ext>
            </a:extLst>
          </p:cNvPr>
          <p:cNvSpPr txBox="1"/>
          <p:nvPr/>
        </p:nvSpPr>
        <p:spPr>
          <a:xfrm>
            <a:off x="557939" y="2981810"/>
            <a:ext cx="11076122" cy="677108"/>
          </a:xfrm>
          <a:prstGeom prst="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defPPr>
              <a:defRPr lang="it-IT"/>
            </a:defPPr>
            <a:lvl1pPr algn="ctr">
              <a:defRPr sz="1900" b="1" cap="all">
                <a:solidFill>
                  <a:schemeClr val="tx2"/>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it-IT" dirty="0"/>
              <a:t>Non è consentito e-learning (neanche per  l’aggiornamento). È consentita la </a:t>
            </a:r>
            <a:r>
              <a:rPr lang="it-IT" dirty="0" err="1"/>
              <a:t>vdc</a:t>
            </a:r>
            <a:r>
              <a:rPr lang="it-IT" dirty="0"/>
              <a:t> sincrona </a:t>
            </a:r>
          </a:p>
        </p:txBody>
      </p:sp>
      <p:sp>
        <p:nvSpPr>
          <p:cNvPr id="23" name="Freccia in giù 22">
            <a:extLst>
              <a:ext uri="{FF2B5EF4-FFF2-40B4-BE49-F238E27FC236}">
                <a16:creationId xmlns:a16="http://schemas.microsoft.com/office/drawing/2014/main" id="{25815A10-5439-9176-EA31-BEB2C8ACC04F}"/>
              </a:ext>
            </a:extLst>
          </p:cNvPr>
          <p:cNvSpPr/>
          <p:nvPr/>
        </p:nvSpPr>
        <p:spPr>
          <a:xfrm rot="16200000">
            <a:off x="3261994" y="1572424"/>
            <a:ext cx="491575" cy="841651"/>
          </a:xfrm>
          <a:prstGeom prst="downArrow">
            <a:avLst/>
          </a:prstGeom>
          <a:solidFill>
            <a:srgbClr val="11498A">
              <a:alpha val="25000"/>
            </a:srgbClr>
          </a:solidFill>
        </p:spPr>
        <p:txBody>
          <a:bodyPr wrap="square" lIns="0" tIns="0" rIns="0" bIns="0" rtlCol="0" anchor="ctr"/>
          <a:lstStyle/>
          <a:p>
            <a:pPr algn="ctr"/>
            <a:endParaRPr lang="it-IT"/>
          </a:p>
        </p:txBody>
      </p:sp>
      <p:sp>
        <p:nvSpPr>
          <p:cNvPr id="35" name="Freccia in giù 34">
            <a:extLst>
              <a:ext uri="{FF2B5EF4-FFF2-40B4-BE49-F238E27FC236}">
                <a16:creationId xmlns:a16="http://schemas.microsoft.com/office/drawing/2014/main" id="{15DCECAC-1FD3-9813-D8B4-1895EAC70AFD}"/>
              </a:ext>
            </a:extLst>
          </p:cNvPr>
          <p:cNvSpPr/>
          <p:nvPr/>
        </p:nvSpPr>
        <p:spPr>
          <a:xfrm rot="16200000">
            <a:off x="6867931" y="1545658"/>
            <a:ext cx="491575" cy="841651"/>
          </a:xfrm>
          <a:prstGeom prst="downArrow">
            <a:avLst/>
          </a:prstGeom>
          <a:solidFill>
            <a:srgbClr val="11498A">
              <a:alpha val="25000"/>
            </a:srgbClr>
          </a:solidFill>
        </p:spPr>
        <p:txBody>
          <a:bodyPr wrap="square" lIns="0" tIns="0" rIns="0" bIns="0" rtlCol="0" anchor="ctr"/>
          <a:lstStyle/>
          <a:p>
            <a:pPr algn="ctr"/>
            <a:endParaRPr lang="it-IT"/>
          </a:p>
        </p:txBody>
      </p:sp>
      <p:sp>
        <p:nvSpPr>
          <p:cNvPr id="36" name="Titolo 1">
            <a:extLst>
              <a:ext uri="{FF2B5EF4-FFF2-40B4-BE49-F238E27FC236}">
                <a16:creationId xmlns:a16="http://schemas.microsoft.com/office/drawing/2014/main" id="{8386D9DC-05A8-8E9E-9388-3804FF7D902B}"/>
              </a:ext>
            </a:extLst>
          </p:cNvPr>
          <p:cNvSpPr txBox="1">
            <a:spLocks/>
          </p:cNvSpPr>
          <p:nvPr/>
        </p:nvSpPr>
        <p:spPr>
          <a:xfrm>
            <a:off x="938693" y="629591"/>
            <a:ext cx="10314614" cy="369332"/>
          </a:xfrm>
          <a:prstGeom prst="rect">
            <a:avLst/>
          </a:prstGeom>
        </p:spPr>
        <p:txBody>
          <a:bodyPr vert="horz" wrap="square" lIns="0" tIns="0" rIns="0" bIns="0">
            <a:spAutoFit/>
          </a:bodyPr>
          <a:lstStyle>
            <a:lvl1pPr>
              <a:defRPr sz="2100" b="1" i="0">
                <a:solidFill>
                  <a:srgbClr val="11498A"/>
                </a:solidFill>
                <a:latin typeface="Calibri"/>
                <a:ea typeface="+mj-ea"/>
                <a:cs typeface="Calibri"/>
              </a:defRPr>
            </a:lvl1pPr>
          </a:lstStyle>
          <a:p>
            <a:pPr algn="l"/>
            <a:r>
              <a:rPr lang="it-IT" sz="2400" u="sng" kern="0" cap="small" dirty="0">
                <a:solidFill>
                  <a:srgbClr val="103676"/>
                </a:solidFill>
              </a:rPr>
              <a:t>preposto</a:t>
            </a:r>
          </a:p>
        </p:txBody>
      </p:sp>
      <p:sp>
        <p:nvSpPr>
          <p:cNvPr id="4" name="CasellaDiTesto 3">
            <a:extLst>
              <a:ext uri="{FF2B5EF4-FFF2-40B4-BE49-F238E27FC236}">
                <a16:creationId xmlns:a16="http://schemas.microsoft.com/office/drawing/2014/main" id="{20087504-3B89-0DA2-F2D6-AC96EAA18C31}"/>
              </a:ext>
            </a:extLst>
          </p:cNvPr>
          <p:cNvSpPr txBox="1"/>
          <p:nvPr/>
        </p:nvSpPr>
        <p:spPr>
          <a:xfrm>
            <a:off x="529901" y="3902517"/>
            <a:ext cx="11104160" cy="677108"/>
          </a:xfrm>
          <a:prstGeom prst="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defPPr>
              <a:defRPr lang="it-IT"/>
            </a:defPPr>
            <a:lvl1pPr algn="ctr">
              <a:defRPr sz="1900" b="1" cap="all">
                <a:solidFill>
                  <a:schemeClr val="tx2"/>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it-IT" dirty="0"/>
              <a:t>Il corso è valido anche per gli obblighi formativi di cui all’art. 97, comma 3 ter, del d.lgs. n. 81/2008 sugli obblighi dell’impresa affidataria</a:t>
            </a:r>
          </a:p>
        </p:txBody>
      </p:sp>
      <p:sp>
        <p:nvSpPr>
          <p:cNvPr id="10" name="CasellaDiTesto 9">
            <a:extLst>
              <a:ext uri="{FF2B5EF4-FFF2-40B4-BE49-F238E27FC236}">
                <a16:creationId xmlns:a16="http://schemas.microsoft.com/office/drawing/2014/main" id="{D9452033-E195-A263-0D4F-11698BAF0D0F}"/>
              </a:ext>
            </a:extLst>
          </p:cNvPr>
          <p:cNvSpPr txBox="1"/>
          <p:nvPr/>
        </p:nvSpPr>
        <p:spPr>
          <a:xfrm>
            <a:off x="529901" y="4786428"/>
            <a:ext cx="11104160" cy="1025106"/>
          </a:xfrm>
          <a:prstGeom prst="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defPPr>
              <a:defRPr lang="it-IT"/>
            </a:defPPr>
            <a:lvl1pPr algn="ctr">
              <a:defRPr sz="1900" b="1" cap="all">
                <a:solidFill>
                  <a:schemeClr val="tx2"/>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it-IT" dirty="0"/>
              <a:t>Per i preposti sono fatti salvi i percorsi formativi effettuati in vigenza dell’</a:t>
            </a:r>
            <a:r>
              <a:rPr lang="it-IT" dirty="0" err="1"/>
              <a:t>asr</a:t>
            </a:r>
            <a:r>
              <a:rPr lang="it-IT" dirty="0"/>
              <a:t> del 21 dicembre 2011, per i quali è riconosciuto credito formativo totale</a:t>
            </a:r>
          </a:p>
        </p:txBody>
      </p:sp>
    </p:spTree>
    <p:extLst>
      <p:ext uri="{BB962C8B-B14F-4D97-AF65-F5344CB8AC3E}">
        <p14:creationId xmlns:p14="http://schemas.microsoft.com/office/powerpoint/2010/main" val="33005657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6E5CC0-E5C2-17EE-A0C8-FF9CD8E2F111}"/>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A9321A70-6BD6-6BBD-1CE9-5435470728C7}"/>
              </a:ext>
            </a:extLst>
          </p:cNvPr>
          <p:cNvSpPr>
            <a:spLocks noGrp="1"/>
          </p:cNvSpPr>
          <p:nvPr>
            <p:ph type="sldNum" sz="quarter" idx="10"/>
          </p:nvPr>
        </p:nvSpPr>
        <p:spPr/>
        <p:txBody>
          <a:bodyPr/>
          <a:lstStyle/>
          <a:p>
            <a:pPr defTabSz="608853"/>
            <a:fld id="{B6F15528-21DE-4FAA-801E-634DDDAF4B2B}" type="slidenum">
              <a:rPr lang="it-IT">
                <a:latin typeface="Calibri"/>
              </a:rPr>
              <a:pPr defTabSz="608853"/>
              <a:t>26</a:t>
            </a:fld>
            <a:endParaRPr lang="it-IT" dirty="0">
              <a:latin typeface="Calibri"/>
            </a:endParaRPr>
          </a:p>
        </p:txBody>
      </p:sp>
      <p:sp>
        <p:nvSpPr>
          <p:cNvPr id="7" name="bg object 16">
            <a:extLst>
              <a:ext uri="{FF2B5EF4-FFF2-40B4-BE49-F238E27FC236}">
                <a16:creationId xmlns:a16="http://schemas.microsoft.com/office/drawing/2014/main" id="{459AB558-2B52-1AA0-07E0-5A1641199937}"/>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64B58C90-F5C4-27C0-756B-90ED0FB8BCEB}"/>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sp>
        <p:nvSpPr>
          <p:cNvPr id="6" name="object 6">
            <a:extLst>
              <a:ext uri="{FF2B5EF4-FFF2-40B4-BE49-F238E27FC236}">
                <a16:creationId xmlns:a16="http://schemas.microsoft.com/office/drawing/2014/main" id="{354A1CAA-6D0C-5A3F-9824-6A76ACB19A35}"/>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
        <p:nvSpPr>
          <p:cNvPr id="5" name="Rettangolo con angoli arrotondati 4">
            <a:extLst>
              <a:ext uri="{FF2B5EF4-FFF2-40B4-BE49-F238E27FC236}">
                <a16:creationId xmlns:a16="http://schemas.microsoft.com/office/drawing/2014/main" id="{104F6DD0-F143-1F6F-9D55-2D5CFA48B6EA}"/>
              </a:ext>
            </a:extLst>
          </p:cNvPr>
          <p:cNvSpPr/>
          <p:nvPr/>
        </p:nvSpPr>
        <p:spPr>
          <a:xfrm>
            <a:off x="627893" y="1441152"/>
            <a:ext cx="2293749"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Durata 12 ore</a:t>
            </a:r>
          </a:p>
        </p:txBody>
      </p:sp>
      <p:sp>
        <p:nvSpPr>
          <p:cNvPr id="9" name="Rettangolo con angoli arrotondati 8">
            <a:extLst>
              <a:ext uri="{FF2B5EF4-FFF2-40B4-BE49-F238E27FC236}">
                <a16:creationId xmlns:a16="http://schemas.microsoft.com/office/drawing/2014/main" id="{D2D26F62-C988-715C-D2AD-DA2D68032B68}"/>
              </a:ext>
            </a:extLst>
          </p:cNvPr>
          <p:cNvSpPr/>
          <p:nvPr/>
        </p:nvSpPr>
        <p:spPr>
          <a:xfrm>
            <a:off x="4163876" y="1417639"/>
            <a:ext cx="2293749"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Durata 6 ore se dirigenti di impresa affidataria</a:t>
            </a:r>
          </a:p>
        </p:txBody>
      </p:sp>
      <p:sp>
        <p:nvSpPr>
          <p:cNvPr id="11" name="Rettangolo con angoli arrotondati 10">
            <a:extLst>
              <a:ext uri="{FF2B5EF4-FFF2-40B4-BE49-F238E27FC236}">
                <a16:creationId xmlns:a16="http://schemas.microsoft.com/office/drawing/2014/main" id="{B86EDC9A-4A96-7D05-DA20-A792BC3F0230}"/>
              </a:ext>
            </a:extLst>
          </p:cNvPr>
          <p:cNvSpPr/>
          <p:nvPr/>
        </p:nvSpPr>
        <p:spPr>
          <a:xfrm>
            <a:off x="7769813" y="1408117"/>
            <a:ext cx="3864248"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Aggiornamento ogni 5 anni </a:t>
            </a:r>
          </a:p>
          <a:p>
            <a:pPr algn="ctr"/>
            <a:r>
              <a:rPr lang="it-IT" sz="1900" b="1" cap="all" dirty="0">
                <a:solidFill>
                  <a:schemeClr val="tx2"/>
                </a:solidFill>
              </a:rPr>
              <a:t>(6 ore)</a:t>
            </a:r>
          </a:p>
        </p:txBody>
      </p:sp>
      <p:sp>
        <p:nvSpPr>
          <p:cNvPr id="19" name="CasellaDiTesto 18">
            <a:extLst>
              <a:ext uri="{FF2B5EF4-FFF2-40B4-BE49-F238E27FC236}">
                <a16:creationId xmlns:a16="http://schemas.microsoft.com/office/drawing/2014/main" id="{E4A6C785-CF9E-B838-E8A0-B7DA94AE83AA}"/>
              </a:ext>
            </a:extLst>
          </p:cNvPr>
          <p:cNvSpPr txBox="1"/>
          <p:nvPr/>
        </p:nvSpPr>
        <p:spPr>
          <a:xfrm>
            <a:off x="557939" y="2981810"/>
            <a:ext cx="11076122" cy="677108"/>
          </a:xfrm>
          <a:prstGeom prst="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defPPr>
              <a:defRPr lang="it-IT"/>
            </a:defPPr>
            <a:lvl1pPr algn="ctr">
              <a:defRPr sz="1900" b="1" cap="all">
                <a:solidFill>
                  <a:schemeClr val="tx2"/>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it-IT" dirty="0"/>
              <a:t>è consentito anche e-learning</a:t>
            </a:r>
          </a:p>
        </p:txBody>
      </p:sp>
      <p:sp>
        <p:nvSpPr>
          <p:cNvPr id="23" name="Freccia in giù 22">
            <a:extLst>
              <a:ext uri="{FF2B5EF4-FFF2-40B4-BE49-F238E27FC236}">
                <a16:creationId xmlns:a16="http://schemas.microsoft.com/office/drawing/2014/main" id="{34E9F4A3-3FB5-6499-BB7F-F8F1E5F9E456}"/>
              </a:ext>
            </a:extLst>
          </p:cNvPr>
          <p:cNvSpPr/>
          <p:nvPr/>
        </p:nvSpPr>
        <p:spPr>
          <a:xfrm rot="16200000">
            <a:off x="3261994" y="1572424"/>
            <a:ext cx="491575" cy="841651"/>
          </a:xfrm>
          <a:prstGeom prst="downArrow">
            <a:avLst/>
          </a:prstGeom>
          <a:solidFill>
            <a:srgbClr val="11498A">
              <a:alpha val="25000"/>
            </a:srgbClr>
          </a:solidFill>
        </p:spPr>
        <p:txBody>
          <a:bodyPr wrap="square" lIns="0" tIns="0" rIns="0" bIns="0" rtlCol="0" anchor="ctr"/>
          <a:lstStyle/>
          <a:p>
            <a:pPr algn="ctr"/>
            <a:endParaRPr lang="it-IT"/>
          </a:p>
        </p:txBody>
      </p:sp>
      <p:sp>
        <p:nvSpPr>
          <p:cNvPr id="35" name="Freccia in giù 34">
            <a:extLst>
              <a:ext uri="{FF2B5EF4-FFF2-40B4-BE49-F238E27FC236}">
                <a16:creationId xmlns:a16="http://schemas.microsoft.com/office/drawing/2014/main" id="{A4E490F7-D1B2-B92C-FB9A-BE2B1589A191}"/>
              </a:ext>
            </a:extLst>
          </p:cNvPr>
          <p:cNvSpPr/>
          <p:nvPr/>
        </p:nvSpPr>
        <p:spPr>
          <a:xfrm rot="16200000">
            <a:off x="6867931" y="1545658"/>
            <a:ext cx="491575" cy="841651"/>
          </a:xfrm>
          <a:prstGeom prst="downArrow">
            <a:avLst/>
          </a:prstGeom>
          <a:solidFill>
            <a:srgbClr val="11498A">
              <a:alpha val="25000"/>
            </a:srgbClr>
          </a:solidFill>
        </p:spPr>
        <p:txBody>
          <a:bodyPr wrap="square" lIns="0" tIns="0" rIns="0" bIns="0" rtlCol="0" anchor="ctr"/>
          <a:lstStyle/>
          <a:p>
            <a:pPr algn="ctr"/>
            <a:endParaRPr lang="it-IT"/>
          </a:p>
        </p:txBody>
      </p:sp>
      <p:sp>
        <p:nvSpPr>
          <p:cNvPr id="36" name="Titolo 1">
            <a:extLst>
              <a:ext uri="{FF2B5EF4-FFF2-40B4-BE49-F238E27FC236}">
                <a16:creationId xmlns:a16="http://schemas.microsoft.com/office/drawing/2014/main" id="{E1E5D02C-04A3-1596-9501-CFCFD0A43279}"/>
              </a:ext>
            </a:extLst>
          </p:cNvPr>
          <p:cNvSpPr txBox="1">
            <a:spLocks/>
          </p:cNvSpPr>
          <p:nvPr/>
        </p:nvSpPr>
        <p:spPr>
          <a:xfrm>
            <a:off x="938693" y="629591"/>
            <a:ext cx="10314614" cy="369332"/>
          </a:xfrm>
          <a:prstGeom prst="rect">
            <a:avLst/>
          </a:prstGeom>
        </p:spPr>
        <p:txBody>
          <a:bodyPr vert="horz" wrap="square" lIns="0" tIns="0" rIns="0" bIns="0">
            <a:spAutoFit/>
          </a:bodyPr>
          <a:lstStyle>
            <a:lvl1pPr>
              <a:defRPr sz="2100" b="1" i="0">
                <a:solidFill>
                  <a:srgbClr val="11498A"/>
                </a:solidFill>
                <a:latin typeface="Calibri"/>
                <a:ea typeface="+mj-ea"/>
                <a:cs typeface="Calibri"/>
              </a:defRPr>
            </a:lvl1pPr>
          </a:lstStyle>
          <a:p>
            <a:pPr algn="l"/>
            <a:r>
              <a:rPr lang="it-IT" sz="2400" u="sng" kern="0" cap="small" dirty="0">
                <a:solidFill>
                  <a:srgbClr val="103676"/>
                </a:solidFill>
              </a:rPr>
              <a:t>dirigente</a:t>
            </a:r>
          </a:p>
        </p:txBody>
      </p:sp>
      <p:sp>
        <p:nvSpPr>
          <p:cNvPr id="10" name="CasellaDiTesto 9">
            <a:extLst>
              <a:ext uri="{FF2B5EF4-FFF2-40B4-BE49-F238E27FC236}">
                <a16:creationId xmlns:a16="http://schemas.microsoft.com/office/drawing/2014/main" id="{B003A51D-BE91-1DB4-2A78-3F9BBDD9C76D}"/>
              </a:ext>
            </a:extLst>
          </p:cNvPr>
          <p:cNvSpPr txBox="1"/>
          <p:nvPr/>
        </p:nvSpPr>
        <p:spPr>
          <a:xfrm>
            <a:off x="529901" y="4066792"/>
            <a:ext cx="11104160" cy="1025106"/>
          </a:xfrm>
          <a:prstGeom prst="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defPPr>
              <a:defRPr lang="it-IT"/>
            </a:defPPr>
            <a:lvl1pPr algn="ctr">
              <a:defRPr sz="1900" b="1" cap="all">
                <a:solidFill>
                  <a:schemeClr val="tx2"/>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it-IT" dirty="0"/>
              <a:t>Per i dirigenti sono fatti salvi i percorsi formativi effettuati in vigenza dell’</a:t>
            </a:r>
            <a:r>
              <a:rPr lang="it-IT" dirty="0" err="1"/>
              <a:t>asr</a:t>
            </a:r>
            <a:r>
              <a:rPr lang="it-IT" dirty="0"/>
              <a:t> del 21 dicembre 2011, per i quali è riconosciuto credito formativo totale</a:t>
            </a:r>
          </a:p>
        </p:txBody>
      </p:sp>
    </p:spTree>
    <p:extLst>
      <p:ext uri="{BB962C8B-B14F-4D97-AF65-F5344CB8AC3E}">
        <p14:creationId xmlns:p14="http://schemas.microsoft.com/office/powerpoint/2010/main" val="3600731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29976-773B-44A9-CA0D-5017E35FADFD}"/>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E41AC765-7941-BD34-1E47-F7D4D67783A9}"/>
              </a:ext>
            </a:extLst>
          </p:cNvPr>
          <p:cNvSpPr>
            <a:spLocks noGrp="1"/>
          </p:cNvSpPr>
          <p:nvPr>
            <p:ph type="sldNum" sz="quarter" idx="10"/>
          </p:nvPr>
        </p:nvSpPr>
        <p:spPr/>
        <p:txBody>
          <a:bodyPr/>
          <a:lstStyle/>
          <a:p>
            <a:pPr defTabSz="608853"/>
            <a:fld id="{B6F15528-21DE-4FAA-801E-634DDDAF4B2B}" type="slidenum">
              <a:rPr lang="it-IT">
                <a:latin typeface="Calibri"/>
              </a:rPr>
              <a:pPr defTabSz="608853"/>
              <a:t>27</a:t>
            </a:fld>
            <a:endParaRPr lang="it-IT" dirty="0">
              <a:latin typeface="Calibri"/>
            </a:endParaRPr>
          </a:p>
        </p:txBody>
      </p:sp>
      <p:sp>
        <p:nvSpPr>
          <p:cNvPr id="7" name="bg object 16">
            <a:extLst>
              <a:ext uri="{FF2B5EF4-FFF2-40B4-BE49-F238E27FC236}">
                <a16:creationId xmlns:a16="http://schemas.microsoft.com/office/drawing/2014/main" id="{6A5CBB28-F8BE-2316-F6D0-15B57FE60A6F}"/>
              </a:ext>
            </a:extLst>
          </p:cNvPr>
          <p:cNvSpPr/>
          <p:nvPr/>
        </p:nvSpPr>
        <p:spPr>
          <a:xfrm>
            <a:off x="562634" y="692962"/>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E320DF2B-562C-3A96-32E3-A5043F1E1542}"/>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sp>
        <p:nvSpPr>
          <p:cNvPr id="6" name="object 6">
            <a:extLst>
              <a:ext uri="{FF2B5EF4-FFF2-40B4-BE49-F238E27FC236}">
                <a16:creationId xmlns:a16="http://schemas.microsoft.com/office/drawing/2014/main" id="{C271B973-DB59-26D0-2258-91548F76D7FA}"/>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
        <p:nvSpPr>
          <p:cNvPr id="5" name="Rettangolo con angoli arrotondati 4">
            <a:extLst>
              <a:ext uri="{FF2B5EF4-FFF2-40B4-BE49-F238E27FC236}">
                <a16:creationId xmlns:a16="http://schemas.microsoft.com/office/drawing/2014/main" id="{A6CA7BB9-41B3-536E-E040-2E71CC900D3C}"/>
              </a:ext>
            </a:extLst>
          </p:cNvPr>
          <p:cNvSpPr/>
          <p:nvPr/>
        </p:nvSpPr>
        <p:spPr>
          <a:xfrm>
            <a:off x="1994966" y="2395740"/>
            <a:ext cx="2293749"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Durata 12 ore</a:t>
            </a:r>
          </a:p>
        </p:txBody>
      </p:sp>
      <p:sp>
        <p:nvSpPr>
          <p:cNvPr id="11" name="Rettangolo con angoli arrotondati 10">
            <a:extLst>
              <a:ext uri="{FF2B5EF4-FFF2-40B4-BE49-F238E27FC236}">
                <a16:creationId xmlns:a16="http://schemas.microsoft.com/office/drawing/2014/main" id="{BF4DB9D6-EB2E-E13A-E1C3-CCB897A04A12}"/>
              </a:ext>
            </a:extLst>
          </p:cNvPr>
          <p:cNvSpPr/>
          <p:nvPr/>
        </p:nvSpPr>
        <p:spPr>
          <a:xfrm>
            <a:off x="6331464" y="2395740"/>
            <a:ext cx="3864248"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Aggiornamento ogni 5 anni </a:t>
            </a:r>
          </a:p>
          <a:p>
            <a:pPr algn="ctr"/>
            <a:r>
              <a:rPr lang="it-IT" sz="1900" b="1" cap="all" dirty="0">
                <a:solidFill>
                  <a:schemeClr val="tx2"/>
                </a:solidFill>
              </a:rPr>
              <a:t>(4 ore relative alla parte pratica)</a:t>
            </a:r>
          </a:p>
        </p:txBody>
      </p:sp>
      <p:sp>
        <p:nvSpPr>
          <p:cNvPr id="35" name="Freccia in giù 34">
            <a:extLst>
              <a:ext uri="{FF2B5EF4-FFF2-40B4-BE49-F238E27FC236}">
                <a16:creationId xmlns:a16="http://schemas.microsoft.com/office/drawing/2014/main" id="{1620A78F-A741-0CF1-8AB5-FAB794AF7067}"/>
              </a:ext>
            </a:extLst>
          </p:cNvPr>
          <p:cNvSpPr/>
          <p:nvPr/>
        </p:nvSpPr>
        <p:spPr>
          <a:xfrm rot="16200000">
            <a:off x="5064302" y="2569016"/>
            <a:ext cx="491575" cy="841651"/>
          </a:xfrm>
          <a:prstGeom prst="downArrow">
            <a:avLst/>
          </a:prstGeom>
          <a:solidFill>
            <a:srgbClr val="11498A">
              <a:alpha val="25000"/>
            </a:srgbClr>
          </a:solidFill>
        </p:spPr>
        <p:txBody>
          <a:bodyPr wrap="square" lIns="0" tIns="0" rIns="0" bIns="0" rtlCol="0" anchor="ctr"/>
          <a:lstStyle/>
          <a:p>
            <a:pPr algn="ctr"/>
            <a:endParaRPr lang="it-IT"/>
          </a:p>
        </p:txBody>
      </p:sp>
      <p:sp>
        <p:nvSpPr>
          <p:cNvPr id="36" name="Titolo 1">
            <a:extLst>
              <a:ext uri="{FF2B5EF4-FFF2-40B4-BE49-F238E27FC236}">
                <a16:creationId xmlns:a16="http://schemas.microsoft.com/office/drawing/2014/main" id="{1DE11313-ADA6-C7CC-E68D-D4CD21E02CE7}"/>
              </a:ext>
            </a:extLst>
          </p:cNvPr>
          <p:cNvSpPr txBox="1">
            <a:spLocks/>
          </p:cNvSpPr>
          <p:nvPr/>
        </p:nvSpPr>
        <p:spPr>
          <a:xfrm>
            <a:off x="938692" y="575273"/>
            <a:ext cx="10785545" cy="738664"/>
          </a:xfrm>
          <a:prstGeom prst="rect">
            <a:avLst/>
          </a:prstGeom>
        </p:spPr>
        <p:txBody>
          <a:bodyPr vert="horz" wrap="square" lIns="0" tIns="0" rIns="0" bIns="0">
            <a:spAutoFit/>
          </a:bodyPr>
          <a:lstStyle>
            <a:lvl1pPr>
              <a:defRPr sz="2100" b="1" i="0">
                <a:solidFill>
                  <a:srgbClr val="11498A"/>
                </a:solidFill>
                <a:latin typeface="Calibri"/>
                <a:ea typeface="+mj-ea"/>
                <a:cs typeface="Calibri"/>
              </a:defRPr>
            </a:lvl1pPr>
          </a:lstStyle>
          <a:p>
            <a:pPr algn="l"/>
            <a:r>
              <a:rPr lang="it-IT" sz="2400" u="sng" kern="0" cap="small" dirty="0">
                <a:solidFill>
                  <a:srgbClr val="103676"/>
                </a:solidFill>
              </a:rPr>
              <a:t>lavoratori, datori di lavoro e lavoratori autonomi che operano in ambienti sospetti di inquinamento</a:t>
            </a:r>
          </a:p>
        </p:txBody>
      </p:sp>
      <p:sp>
        <p:nvSpPr>
          <p:cNvPr id="10" name="CasellaDiTesto 9">
            <a:extLst>
              <a:ext uri="{FF2B5EF4-FFF2-40B4-BE49-F238E27FC236}">
                <a16:creationId xmlns:a16="http://schemas.microsoft.com/office/drawing/2014/main" id="{5F909CD6-296C-2BAF-4E5E-8823E245A5BC}"/>
              </a:ext>
            </a:extLst>
          </p:cNvPr>
          <p:cNvSpPr txBox="1"/>
          <p:nvPr/>
        </p:nvSpPr>
        <p:spPr>
          <a:xfrm>
            <a:off x="610320" y="4316008"/>
            <a:ext cx="11104160" cy="1025106"/>
          </a:xfrm>
          <a:prstGeom prst="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defPPr>
              <a:defRPr lang="it-IT"/>
            </a:defPPr>
            <a:lvl1pPr algn="ctr">
              <a:defRPr sz="1900" b="1" cap="all">
                <a:solidFill>
                  <a:schemeClr val="tx2"/>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it-IT" dirty="0"/>
              <a:t>I corsi di formazione già erogati al 24 maggio 2026 sono riconosciuti, purché i relativi </a:t>
            </a:r>
            <a:r>
              <a:rPr lang="it-IT" u="sng" dirty="0"/>
              <a:t>contenuti siano conformi all'ASR 2025</a:t>
            </a:r>
          </a:p>
        </p:txBody>
      </p:sp>
    </p:spTree>
    <p:extLst>
      <p:ext uri="{BB962C8B-B14F-4D97-AF65-F5344CB8AC3E}">
        <p14:creationId xmlns:p14="http://schemas.microsoft.com/office/powerpoint/2010/main" val="1519330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5BDE3-DDDC-A1E0-CC9A-4B9DAB910A25}"/>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E150CC84-A433-BAA4-2635-1265176DCF51}"/>
              </a:ext>
            </a:extLst>
          </p:cNvPr>
          <p:cNvSpPr>
            <a:spLocks noGrp="1"/>
          </p:cNvSpPr>
          <p:nvPr>
            <p:ph type="sldNum" sz="quarter" idx="10"/>
          </p:nvPr>
        </p:nvSpPr>
        <p:spPr/>
        <p:txBody>
          <a:bodyPr/>
          <a:lstStyle/>
          <a:p>
            <a:pPr defTabSz="608853"/>
            <a:fld id="{B6F15528-21DE-4FAA-801E-634DDDAF4B2B}" type="slidenum">
              <a:rPr lang="it-IT">
                <a:latin typeface="Calibri"/>
              </a:rPr>
              <a:pPr defTabSz="608853"/>
              <a:t>28</a:t>
            </a:fld>
            <a:endParaRPr lang="it-IT" dirty="0">
              <a:latin typeface="Calibri"/>
            </a:endParaRPr>
          </a:p>
        </p:txBody>
      </p:sp>
      <p:sp>
        <p:nvSpPr>
          <p:cNvPr id="7" name="bg object 16">
            <a:extLst>
              <a:ext uri="{FF2B5EF4-FFF2-40B4-BE49-F238E27FC236}">
                <a16:creationId xmlns:a16="http://schemas.microsoft.com/office/drawing/2014/main" id="{800F034A-CA31-FDD6-F274-4A6D27B6D532}"/>
              </a:ext>
            </a:extLst>
          </p:cNvPr>
          <p:cNvSpPr/>
          <p:nvPr/>
        </p:nvSpPr>
        <p:spPr>
          <a:xfrm>
            <a:off x="562634" y="692962"/>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2AA0132A-35D6-25A6-776B-858F5ED446FD}"/>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sp>
        <p:nvSpPr>
          <p:cNvPr id="6" name="object 6">
            <a:extLst>
              <a:ext uri="{FF2B5EF4-FFF2-40B4-BE49-F238E27FC236}">
                <a16:creationId xmlns:a16="http://schemas.microsoft.com/office/drawing/2014/main" id="{13692A4D-71EB-79B0-86D3-17674E1325B4}"/>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
        <p:nvSpPr>
          <p:cNvPr id="5" name="Rettangolo con angoli arrotondati 4">
            <a:extLst>
              <a:ext uri="{FF2B5EF4-FFF2-40B4-BE49-F238E27FC236}">
                <a16:creationId xmlns:a16="http://schemas.microsoft.com/office/drawing/2014/main" id="{906194C2-CD1F-2385-47EB-EE0617AE7EC1}"/>
              </a:ext>
            </a:extLst>
          </p:cNvPr>
          <p:cNvSpPr/>
          <p:nvPr/>
        </p:nvSpPr>
        <p:spPr>
          <a:xfrm>
            <a:off x="546377" y="1459109"/>
            <a:ext cx="7364720" cy="3536251"/>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marL="342900" indent="-342900" algn="just">
              <a:buFont typeface="Wingdings" panose="05000000000000000000" pitchFamily="2" charset="2"/>
              <a:buChar char="ü"/>
            </a:pPr>
            <a:endParaRPr lang="it-IT" sz="1900" b="1" cap="all" dirty="0">
              <a:solidFill>
                <a:schemeClr val="tx2"/>
              </a:solidFill>
            </a:endParaRPr>
          </a:p>
          <a:p>
            <a:pPr marL="342900" indent="-342900" algn="just">
              <a:buFont typeface="Wingdings" panose="05000000000000000000" pitchFamily="2" charset="2"/>
              <a:buChar char="ü"/>
            </a:pPr>
            <a:r>
              <a:rPr lang="it-IT" sz="1900" b="1" cap="all" dirty="0">
                <a:solidFill>
                  <a:schemeClr val="tx2"/>
                </a:solidFill>
              </a:rPr>
              <a:t>Ple</a:t>
            </a:r>
          </a:p>
          <a:p>
            <a:pPr marL="342900" indent="-342900" algn="just">
              <a:buFont typeface="Wingdings" panose="05000000000000000000" pitchFamily="2" charset="2"/>
              <a:buChar char="ü"/>
            </a:pPr>
            <a:r>
              <a:rPr lang="it-IT" sz="1900" b="1" cap="all" dirty="0">
                <a:solidFill>
                  <a:schemeClr val="tx2"/>
                </a:solidFill>
              </a:rPr>
              <a:t>Gru per autocarro</a:t>
            </a:r>
          </a:p>
          <a:p>
            <a:pPr marL="342900" indent="-342900" algn="just">
              <a:buFont typeface="Wingdings" panose="05000000000000000000" pitchFamily="2" charset="2"/>
              <a:buChar char="ü"/>
            </a:pPr>
            <a:r>
              <a:rPr lang="it-IT" sz="1900" b="1" cap="all" dirty="0">
                <a:solidFill>
                  <a:schemeClr val="tx2"/>
                </a:solidFill>
              </a:rPr>
              <a:t>Gru a torre</a:t>
            </a:r>
          </a:p>
          <a:p>
            <a:pPr marL="342900" indent="-342900" algn="just">
              <a:buFont typeface="Wingdings" panose="05000000000000000000" pitchFamily="2" charset="2"/>
              <a:buChar char="ü"/>
            </a:pPr>
            <a:r>
              <a:rPr lang="it-IT" sz="1900" b="1" cap="all" dirty="0">
                <a:solidFill>
                  <a:schemeClr val="tx2"/>
                </a:solidFill>
              </a:rPr>
              <a:t>Carrelli elevatori semoventi con conducente a bordo</a:t>
            </a:r>
          </a:p>
          <a:p>
            <a:pPr marL="342900" indent="-342900" algn="just">
              <a:buFont typeface="Wingdings" panose="05000000000000000000" pitchFamily="2" charset="2"/>
              <a:buChar char="ü"/>
            </a:pPr>
            <a:r>
              <a:rPr lang="it-IT" sz="1900" b="1" cap="all" dirty="0">
                <a:solidFill>
                  <a:schemeClr val="tx2"/>
                </a:solidFill>
              </a:rPr>
              <a:t>Gru mobili</a:t>
            </a:r>
          </a:p>
          <a:p>
            <a:pPr marL="342900" indent="-342900" algn="just">
              <a:buFont typeface="Wingdings" panose="05000000000000000000" pitchFamily="2" charset="2"/>
              <a:buChar char="ü"/>
            </a:pPr>
            <a:r>
              <a:rPr lang="it-IT" sz="1900" b="1" cap="all" dirty="0">
                <a:solidFill>
                  <a:schemeClr val="tx2"/>
                </a:solidFill>
              </a:rPr>
              <a:t>Trattori agricoli o forestali</a:t>
            </a:r>
          </a:p>
          <a:p>
            <a:pPr marL="342900" indent="-342900" algn="just">
              <a:buFont typeface="Wingdings" panose="05000000000000000000" pitchFamily="2" charset="2"/>
              <a:buChar char="ü"/>
            </a:pPr>
            <a:r>
              <a:rPr lang="it-IT" sz="1900" b="1" cap="all" dirty="0">
                <a:solidFill>
                  <a:schemeClr val="tx2"/>
                </a:solidFill>
              </a:rPr>
              <a:t>Escavatori, pale caricatrici frontali, terne e autoribaltabili a cingoli</a:t>
            </a:r>
          </a:p>
          <a:p>
            <a:pPr marL="342900" indent="-342900" algn="just">
              <a:buFont typeface="Wingdings" panose="05000000000000000000" pitchFamily="2" charset="2"/>
              <a:buChar char="ü"/>
            </a:pPr>
            <a:r>
              <a:rPr lang="it-IT" sz="1900" b="1" cap="all" dirty="0">
                <a:solidFill>
                  <a:schemeClr val="tx2"/>
                </a:solidFill>
              </a:rPr>
              <a:t>Pompe per calcestruzzo</a:t>
            </a:r>
          </a:p>
          <a:p>
            <a:pPr marL="342900" indent="-342900" algn="just">
              <a:buFont typeface="Wingdings" panose="05000000000000000000" pitchFamily="2" charset="2"/>
              <a:buChar char="ü"/>
            </a:pPr>
            <a:r>
              <a:rPr lang="it-IT" sz="1900" b="1" cap="all" dirty="0">
                <a:solidFill>
                  <a:schemeClr val="tx2"/>
                </a:solidFill>
              </a:rPr>
              <a:t>Macchine agricole </a:t>
            </a:r>
            <a:r>
              <a:rPr lang="it-IT" sz="1900" b="1" cap="all" dirty="0" err="1">
                <a:solidFill>
                  <a:schemeClr val="tx2"/>
                </a:solidFill>
              </a:rPr>
              <a:t>raccoglifrutta</a:t>
            </a:r>
            <a:endParaRPr lang="it-IT" sz="1900" b="1" cap="all" dirty="0">
              <a:solidFill>
                <a:schemeClr val="tx2"/>
              </a:solidFill>
            </a:endParaRPr>
          </a:p>
          <a:p>
            <a:pPr marL="342900" indent="-342900" algn="just">
              <a:buFont typeface="Wingdings" panose="05000000000000000000" pitchFamily="2" charset="2"/>
              <a:buChar char="ü"/>
            </a:pPr>
            <a:r>
              <a:rPr lang="it-IT" sz="1900" b="1" cap="all" dirty="0">
                <a:solidFill>
                  <a:schemeClr val="tx2"/>
                </a:solidFill>
              </a:rPr>
              <a:t>Caricatori per la movimentazione di materiali (</a:t>
            </a:r>
            <a:r>
              <a:rPr lang="it-IT" sz="1900" b="1" cap="all" dirty="0" err="1">
                <a:solidFill>
                  <a:schemeClr val="tx2"/>
                </a:solidFill>
              </a:rPr>
              <a:t>cmm</a:t>
            </a:r>
            <a:r>
              <a:rPr lang="it-IT" sz="1900" b="1" cap="all" dirty="0">
                <a:solidFill>
                  <a:schemeClr val="tx2"/>
                </a:solidFill>
              </a:rPr>
              <a:t>)</a:t>
            </a:r>
          </a:p>
          <a:p>
            <a:pPr marL="342900" indent="-342900" algn="just">
              <a:buFont typeface="Wingdings" panose="05000000000000000000" pitchFamily="2" charset="2"/>
              <a:buChar char="ü"/>
            </a:pPr>
            <a:r>
              <a:rPr lang="it-IT" sz="1900" b="1" cap="all" dirty="0">
                <a:solidFill>
                  <a:schemeClr val="tx2"/>
                </a:solidFill>
              </a:rPr>
              <a:t>carriponte</a:t>
            </a:r>
          </a:p>
          <a:p>
            <a:pPr marL="342900" indent="-342900" algn="just">
              <a:buFont typeface="Wingdings" panose="05000000000000000000" pitchFamily="2" charset="2"/>
              <a:buChar char="ü"/>
            </a:pPr>
            <a:endParaRPr lang="it-IT" sz="1900" b="1" cap="all" dirty="0">
              <a:solidFill>
                <a:schemeClr val="tx2"/>
              </a:solidFill>
            </a:endParaRPr>
          </a:p>
        </p:txBody>
      </p:sp>
      <p:sp>
        <p:nvSpPr>
          <p:cNvPr id="11" name="Rettangolo con angoli arrotondati 10">
            <a:extLst>
              <a:ext uri="{FF2B5EF4-FFF2-40B4-BE49-F238E27FC236}">
                <a16:creationId xmlns:a16="http://schemas.microsoft.com/office/drawing/2014/main" id="{C55523A1-3902-6A8B-1349-FEA9F5AD917D}"/>
              </a:ext>
            </a:extLst>
          </p:cNvPr>
          <p:cNvSpPr/>
          <p:nvPr/>
        </p:nvSpPr>
        <p:spPr>
          <a:xfrm>
            <a:off x="9095161" y="1215742"/>
            <a:ext cx="2847044" cy="118820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Aggiornamento ogni 5 anni </a:t>
            </a:r>
          </a:p>
          <a:p>
            <a:pPr algn="ctr"/>
            <a:r>
              <a:rPr lang="it-IT" sz="1900" b="1" cap="all" dirty="0">
                <a:solidFill>
                  <a:schemeClr val="tx2"/>
                </a:solidFill>
              </a:rPr>
              <a:t>(4 ore relative alla parte pratica)</a:t>
            </a:r>
          </a:p>
        </p:txBody>
      </p:sp>
      <p:sp>
        <p:nvSpPr>
          <p:cNvPr id="35" name="Freccia in giù 34">
            <a:extLst>
              <a:ext uri="{FF2B5EF4-FFF2-40B4-BE49-F238E27FC236}">
                <a16:creationId xmlns:a16="http://schemas.microsoft.com/office/drawing/2014/main" id="{6BF8C4C0-5241-6302-5DEA-2D9F1934882E}"/>
              </a:ext>
            </a:extLst>
          </p:cNvPr>
          <p:cNvSpPr/>
          <p:nvPr/>
        </p:nvSpPr>
        <p:spPr>
          <a:xfrm rot="16200000">
            <a:off x="8217567" y="1685182"/>
            <a:ext cx="491575" cy="841651"/>
          </a:xfrm>
          <a:prstGeom prst="downArrow">
            <a:avLst/>
          </a:prstGeom>
          <a:solidFill>
            <a:srgbClr val="11498A">
              <a:alpha val="25000"/>
            </a:srgbClr>
          </a:solidFill>
        </p:spPr>
        <p:txBody>
          <a:bodyPr wrap="square" lIns="0" tIns="0" rIns="0" bIns="0" rtlCol="0" anchor="ctr"/>
          <a:lstStyle/>
          <a:p>
            <a:pPr algn="ctr"/>
            <a:endParaRPr lang="it-IT"/>
          </a:p>
        </p:txBody>
      </p:sp>
      <p:sp>
        <p:nvSpPr>
          <p:cNvPr id="36" name="Titolo 1">
            <a:extLst>
              <a:ext uri="{FF2B5EF4-FFF2-40B4-BE49-F238E27FC236}">
                <a16:creationId xmlns:a16="http://schemas.microsoft.com/office/drawing/2014/main" id="{90657CF9-9BA6-29C3-F4C8-CD67313ADEDF}"/>
              </a:ext>
            </a:extLst>
          </p:cNvPr>
          <p:cNvSpPr txBox="1">
            <a:spLocks/>
          </p:cNvSpPr>
          <p:nvPr/>
        </p:nvSpPr>
        <p:spPr>
          <a:xfrm>
            <a:off x="938692" y="575273"/>
            <a:ext cx="11009468" cy="677108"/>
          </a:xfrm>
          <a:prstGeom prst="rect">
            <a:avLst/>
          </a:prstGeom>
        </p:spPr>
        <p:txBody>
          <a:bodyPr vert="horz" wrap="square" lIns="0" tIns="0" rIns="0" bIns="0">
            <a:spAutoFit/>
          </a:bodyPr>
          <a:lstStyle>
            <a:lvl1pPr>
              <a:defRPr sz="2100" b="1" i="0">
                <a:solidFill>
                  <a:srgbClr val="11498A"/>
                </a:solidFill>
                <a:latin typeface="Calibri"/>
                <a:ea typeface="+mj-ea"/>
                <a:cs typeface="Calibri"/>
              </a:defRPr>
            </a:lvl1pPr>
          </a:lstStyle>
          <a:p>
            <a:pPr algn="l"/>
            <a:r>
              <a:rPr lang="it-IT" sz="2200" u="sng" kern="0" cap="all" dirty="0">
                <a:solidFill>
                  <a:srgbClr val="103676"/>
                </a:solidFill>
              </a:rPr>
              <a:t>operatori addetti alla conduzione delle attrezzature di cui all’art. 73, comma 5, d. lgs. n. 81/08 </a:t>
            </a:r>
          </a:p>
        </p:txBody>
      </p:sp>
      <p:pic>
        <p:nvPicPr>
          <p:cNvPr id="4" name="Immagine 3" descr="Immagine che contiene testo, Carattere, schermata, bianco">
            <a:extLst>
              <a:ext uri="{FF2B5EF4-FFF2-40B4-BE49-F238E27FC236}">
                <a16:creationId xmlns:a16="http://schemas.microsoft.com/office/drawing/2014/main" id="{4C930641-70AE-5EEB-FFF3-A326D70584A3}"/>
              </a:ext>
            </a:extLst>
          </p:cNvPr>
          <p:cNvPicPr>
            <a:picLocks noChangeAspect="1"/>
          </p:cNvPicPr>
          <p:nvPr/>
        </p:nvPicPr>
        <p:blipFill>
          <a:blip r:embed="rId2"/>
          <a:stretch>
            <a:fillRect/>
          </a:stretch>
        </p:blipFill>
        <p:spPr>
          <a:xfrm>
            <a:off x="4951253" y="5408362"/>
            <a:ext cx="3240000" cy="867225"/>
          </a:xfrm>
          <a:prstGeom prst="rect">
            <a:avLst/>
          </a:prstGeom>
          <a:ln w="228600" cap="sq" cmpd="thickThin">
            <a:solidFill>
              <a:srgbClr val="92D050"/>
            </a:solidFill>
            <a:prstDash val="solid"/>
            <a:miter lim="800000"/>
          </a:ln>
          <a:effectLst>
            <a:innerShdw blurRad="76200">
              <a:srgbClr val="000000"/>
            </a:innerShdw>
          </a:effectLst>
        </p:spPr>
      </p:pic>
      <p:sp>
        <p:nvSpPr>
          <p:cNvPr id="9" name="Freccia in giù 8">
            <a:extLst>
              <a:ext uri="{FF2B5EF4-FFF2-40B4-BE49-F238E27FC236}">
                <a16:creationId xmlns:a16="http://schemas.microsoft.com/office/drawing/2014/main" id="{B82E8B10-6DB0-A8E8-CBF6-86712CA295CB}"/>
              </a:ext>
            </a:extLst>
          </p:cNvPr>
          <p:cNvSpPr/>
          <p:nvPr/>
        </p:nvSpPr>
        <p:spPr>
          <a:xfrm rot="16200000">
            <a:off x="8171738" y="3767747"/>
            <a:ext cx="491575" cy="841651"/>
          </a:xfrm>
          <a:prstGeom prst="downArrow">
            <a:avLst/>
          </a:prstGeom>
          <a:solidFill>
            <a:srgbClr val="11498A">
              <a:alpha val="25000"/>
            </a:srgbClr>
          </a:solidFill>
        </p:spPr>
        <p:txBody>
          <a:bodyPr wrap="square" lIns="0" tIns="0" rIns="0" bIns="0" rtlCol="0" anchor="ctr"/>
          <a:lstStyle/>
          <a:p>
            <a:pPr algn="ctr"/>
            <a:endParaRPr lang="it-IT"/>
          </a:p>
        </p:txBody>
      </p:sp>
      <p:sp>
        <p:nvSpPr>
          <p:cNvPr id="14" name="Rettangolo con angoli arrotondati 13">
            <a:extLst>
              <a:ext uri="{FF2B5EF4-FFF2-40B4-BE49-F238E27FC236}">
                <a16:creationId xmlns:a16="http://schemas.microsoft.com/office/drawing/2014/main" id="{6890E6EA-736F-999C-A618-A50D093584F2}"/>
              </a:ext>
            </a:extLst>
          </p:cNvPr>
          <p:cNvSpPr/>
          <p:nvPr/>
        </p:nvSpPr>
        <p:spPr>
          <a:xfrm>
            <a:off x="9009557" y="3044415"/>
            <a:ext cx="3018252" cy="2276334"/>
          </a:xfrm>
          <a:prstGeom prst="roundRect">
            <a:avLst/>
          </a:prstGeom>
          <a:solidFill>
            <a:schemeClr val="accent3">
              <a:lumMod val="20000"/>
              <a:lumOff val="80000"/>
            </a:schemeClr>
          </a:solidFill>
          <a:ln>
            <a:solidFill>
              <a:schemeClr val="accent3">
                <a:lumMod val="20000"/>
                <a:lumOff val="80000"/>
              </a:schemeClr>
            </a:solidFill>
          </a:ln>
        </p:spPr>
        <p:style>
          <a:lnRef idx="3">
            <a:schemeClr val="lt1"/>
          </a:lnRef>
          <a:fillRef idx="1">
            <a:schemeClr val="accent6"/>
          </a:fillRef>
          <a:effectRef idx="1">
            <a:schemeClr val="accent6"/>
          </a:effectRef>
          <a:fontRef idx="minor">
            <a:schemeClr val="lt1"/>
          </a:fontRef>
        </p:style>
        <p:txBody>
          <a:bodyPr rtlCol="0" anchor="ctr"/>
          <a:lstStyle/>
          <a:p>
            <a:pPr algn="ctr"/>
            <a:r>
              <a:rPr lang="it-IT" sz="1900" b="1" cap="all" dirty="0">
                <a:solidFill>
                  <a:schemeClr val="tx2"/>
                </a:solidFill>
              </a:rPr>
              <a:t>SONO FATTI SALVI I PERCORSI EFFETTUATI IN VIGENZA DELL’ASR 2012.</a:t>
            </a:r>
          </a:p>
          <a:p>
            <a:pPr algn="ctr"/>
            <a:r>
              <a:rPr lang="it-IT" sz="1900" b="1" cap="all" dirty="0">
                <a:solidFill>
                  <a:schemeClr val="tx2"/>
                </a:solidFill>
              </a:rPr>
              <a:t>PER LE NUOVE ATTREZZATURE: Purché I CONTENUTI SIANO CONFORMI ALL’ASR 2025</a:t>
            </a:r>
          </a:p>
        </p:txBody>
      </p:sp>
      <p:pic>
        <p:nvPicPr>
          <p:cNvPr id="2" name="Segnaposto contenuto 6" descr="Immagine che contiene testo, Carattere, bianco, schermata">
            <a:extLst>
              <a:ext uri="{FF2B5EF4-FFF2-40B4-BE49-F238E27FC236}">
                <a16:creationId xmlns:a16="http://schemas.microsoft.com/office/drawing/2014/main" id="{F5287A6C-538B-84EC-AE2A-EFADDD19B98B}"/>
              </a:ext>
            </a:extLst>
          </p:cNvPr>
          <p:cNvPicPr>
            <a:picLocks noChangeAspect="1"/>
          </p:cNvPicPr>
          <p:nvPr/>
        </p:nvPicPr>
        <p:blipFill>
          <a:blip r:embed="rId3"/>
          <a:stretch>
            <a:fillRect/>
          </a:stretch>
        </p:blipFill>
        <p:spPr>
          <a:xfrm>
            <a:off x="988737" y="5421771"/>
            <a:ext cx="3240000" cy="840405"/>
          </a:xfrm>
          <a:prstGeom prst="rect">
            <a:avLst/>
          </a:prstGeom>
          <a:ln w="228600" cap="sq" cmpd="thickThin">
            <a:solidFill>
              <a:srgbClr val="92D050"/>
            </a:solidFill>
            <a:prstDash val="solid"/>
            <a:miter lim="800000"/>
          </a:ln>
          <a:effectLst>
            <a:innerShdw blurRad="76200">
              <a:srgbClr val="000000"/>
            </a:innerShdw>
          </a:effectLst>
        </p:spPr>
      </p:pic>
    </p:spTree>
    <p:extLst>
      <p:ext uri="{BB962C8B-B14F-4D97-AF65-F5344CB8AC3E}">
        <p14:creationId xmlns:p14="http://schemas.microsoft.com/office/powerpoint/2010/main" val="42233133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A135C-2F42-303A-38BE-70595EC079B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51F8BDB-8F9A-FAC0-014E-23971A69D5D5}"/>
              </a:ext>
            </a:extLst>
          </p:cNvPr>
          <p:cNvSpPr>
            <a:spLocks noGrp="1"/>
          </p:cNvSpPr>
          <p:nvPr>
            <p:ph type="title"/>
          </p:nvPr>
        </p:nvSpPr>
        <p:spPr>
          <a:xfrm>
            <a:off x="938693" y="548904"/>
            <a:ext cx="10314614" cy="369332"/>
          </a:xfrm>
        </p:spPr>
        <p:txBody>
          <a:bodyPr/>
          <a:lstStyle/>
          <a:p>
            <a:pPr algn="l"/>
            <a:r>
              <a:rPr lang="it-IT" sz="2400" u="sng" cap="small" dirty="0">
                <a:solidFill>
                  <a:srgbClr val="103676"/>
                </a:solidFill>
              </a:rPr>
              <a:t>soggetti formatori (parte i)</a:t>
            </a:r>
          </a:p>
        </p:txBody>
      </p:sp>
      <p:sp>
        <p:nvSpPr>
          <p:cNvPr id="3" name="Segnaposto numero diapositiva 2">
            <a:extLst>
              <a:ext uri="{FF2B5EF4-FFF2-40B4-BE49-F238E27FC236}">
                <a16:creationId xmlns:a16="http://schemas.microsoft.com/office/drawing/2014/main" id="{8D2EC32B-F208-547E-7803-427AE950B68B}"/>
              </a:ext>
            </a:extLst>
          </p:cNvPr>
          <p:cNvSpPr>
            <a:spLocks noGrp="1"/>
          </p:cNvSpPr>
          <p:nvPr>
            <p:ph type="sldNum" sz="quarter" idx="10"/>
          </p:nvPr>
        </p:nvSpPr>
        <p:spPr/>
        <p:txBody>
          <a:bodyPr/>
          <a:lstStyle/>
          <a:p>
            <a:pPr defTabSz="608853"/>
            <a:fld id="{B6F15528-21DE-4FAA-801E-634DDDAF4B2B}" type="slidenum">
              <a:rPr lang="it-IT">
                <a:latin typeface="Calibri"/>
              </a:rPr>
              <a:pPr defTabSz="608853"/>
              <a:t>29</a:t>
            </a:fld>
            <a:endParaRPr lang="it-IT" dirty="0">
              <a:latin typeface="Calibri"/>
            </a:endParaRPr>
          </a:p>
        </p:txBody>
      </p:sp>
      <p:sp>
        <p:nvSpPr>
          <p:cNvPr id="7" name="bg object 16">
            <a:extLst>
              <a:ext uri="{FF2B5EF4-FFF2-40B4-BE49-F238E27FC236}">
                <a16:creationId xmlns:a16="http://schemas.microsoft.com/office/drawing/2014/main" id="{5CA3F442-B4DA-0B79-40B0-A610F6BF1E01}"/>
              </a:ext>
            </a:extLst>
          </p:cNvPr>
          <p:cNvSpPr/>
          <p:nvPr/>
        </p:nvSpPr>
        <p:spPr>
          <a:xfrm>
            <a:off x="562634" y="611485"/>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79EE01EA-1BDF-AF41-60E4-2C7B1EDD6322}"/>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10" name="Tabella 9">
            <a:extLst>
              <a:ext uri="{FF2B5EF4-FFF2-40B4-BE49-F238E27FC236}">
                <a16:creationId xmlns:a16="http://schemas.microsoft.com/office/drawing/2014/main" id="{AAA59A9F-3BE9-3931-631F-EEA35A456E96}"/>
              </a:ext>
            </a:extLst>
          </p:cNvPr>
          <p:cNvGraphicFramePr>
            <a:graphicFrameLocks noGrp="1"/>
          </p:cNvGraphicFramePr>
          <p:nvPr>
            <p:extLst>
              <p:ext uri="{D42A27DB-BD31-4B8C-83A1-F6EECF244321}">
                <p14:modId xmlns:p14="http://schemas.microsoft.com/office/powerpoint/2010/main" val="2631729644"/>
              </p:ext>
            </p:extLst>
          </p:nvPr>
        </p:nvGraphicFramePr>
        <p:xfrm>
          <a:off x="717841" y="994010"/>
          <a:ext cx="10762960" cy="4968104"/>
        </p:xfrm>
        <a:graphic>
          <a:graphicData uri="http://schemas.openxmlformats.org/drawingml/2006/table">
            <a:tbl>
              <a:tblPr firstRow="1" bandRow="1">
                <a:tableStyleId>{5C22544A-7EE6-4342-B048-85BDC9FD1C3A}</a:tableStyleId>
              </a:tblPr>
              <a:tblGrid>
                <a:gridCol w="10762960">
                  <a:extLst>
                    <a:ext uri="{9D8B030D-6E8A-4147-A177-3AD203B41FA5}">
                      <a16:colId xmlns:a16="http://schemas.microsoft.com/office/drawing/2014/main" val="951336313"/>
                    </a:ext>
                  </a:extLst>
                </a:gridCol>
              </a:tblGrid>
              <a:tr h="4968104">
                <a:tc>
                  <a:txBody>
                    <a:bodyPr/>
                    <a:lstStyle/>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800" b="1" cap="all" baseline="0" dirty="0">
                          <a:solidFill>
                            <a:schemeClr val="tx2"/>
                          </a:solidFill>
                          <a:latin typeface="+mn-lt"/>
                          <a:ea typeface="+mn-ea"/>
                          <a:cs typeface="+mn-cs"/>
                        </a:rPr>
                        <a:t>Altri soggetti:</a:t>
                      </a:r>
                    </a:p>
                    <a:p>
                      <a:pPr marL="951753" marR="0" lvl="1"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800" b="1" cap="all" baseline="0" dirty="0">
                          <a:solidFill>
                            <a:schemeClr val="tx2"/>
                          </a:solidFill>
                          <a:latin typeface="+mn-lt"/>
                          <a:ea typeface="+mn-ea"/>
                          <a:cs typeface="+mn-cs"/>
                        </a:rPr>
                        <a:t>Fondi interprofessionali di settore</a:t>
                      </a:r>
                    </a:p>
                    <a:p>
                      <a:pPr marL="951753" marR="0" lvl="1"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800" b="1" cap="all" baseline="0" dirty="0">
                          <a:solidFill>
                            <a:schemeClr val="tx2"/>
                          </a:solidFill>
                          <a:latin typeface="+mn-lt"/>
                          <a:ea typeface="+mn-ea"/>
                          <a:cs typeface="+mn-cs"/>
                        </a:rPr>
                        <a:t>Organismi paritetici così come individuati dal comma 1 dell’art. 51 del </a:t>
                      </a:r>
                      <a:r>
                        <a:rPr lang="it-IT" sz="1800" b="1" cap="all" baseline="0" dirty="0" err="1">
                          <a:solidFill>
                            <a:schemeClr val="tx2"/>
                          </a:solidFill>
                          <a:latin typeface="+mn-lt"/>
                          <a:ea typeface="+mn-ea"/>
                          <a:cs typeface="+mn-cs"/>
                        </a:rPr>
                        <a:t>tusl</a:t>
                      </a:r>
                      <a:r>
                        <a:rPr lang="it-IT" sz="1800" b="1" cap="all" baseline="0" dirty="0">
                          <a:solidFill>
                            <a:schemeClr val="tx2"/>
                          </a:solidFill>
                          <a:latin typeface="+mn-lt"/>
                          <a:ea typeface="+mn-ea"/>
                          <a:cs typeface="+mn-cs"/>
                        </a:rPr>
                        <a:t> e inseriti nel repertorio di cui al decreto 171/2022</a:t>
                      </a:r>
                    </a:p>
                    <a:p>
                      <a:pPr marL="608853" marR="0" lvl="1"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endParaRPr lang="it-IT" sz="1800" b="1" cap="all" baseline="0" dirty="0">
                        <a:solidFill>
                          <a:schemeClr val="tx2"/>
                        </a:solidFill>
                        <a:latin typeface="+mn-lt"/>
                        <a:ea typeface="+mn-ea"/>
                        <a:cs typeface="+mn-cs"/>
                      </a:endParaRP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800" b="1" cap="all" baseline="0" dirty="0">
                          <a:solidFill>
                            <a:schemeClr val="tx2"/>
                          </a:solidFill>
                          <a:latin typeface="+mn-lt"/>
                          <a:ea typeface="+mn-ea"/>
                          <a:cs typeface="+mn-cs"/>
                        </a:rPr>
                        <a:t>Le associazioni sindacali dei datori di lavoro o dei lavoratori comparativamente più rappresentative sul piano nazionale, inserite </a:t>
                      </a:r>
                      <a:r>
                        <a:rPr lang="it-IT" sz="1800" b="1" u="sng" cap="all" baseline="0" dirty="0">
                          <a:solidFill>
                            <a:schemeClr val="tx2"/>
                          </a:solidFill>
                          <a:latin typeface="+mn-lt"/>
                          <a:ea typeface="+mn-ea"/>
                          <a:cs typeface="+mn-cs"/>
                        </a:rPr>
                        <a:t>nell’elenco/repertorio di cui al punto 1 </a:t>
                      </a:r>
                      <a:r>
                        <a:rPr lang="it-IT" sz="1800" b="1" cap="all" baseline="0" dirty="0">
                          <a:solidFill>
                            <a:schemeClr val="tx2"/>
                          </a:solidFill>
                          <a:latin typeface="+mn-lt"/>
                          <a:ea typeface="+mn-ea"/>
                          <a:cs typeface="+mn-cs"/>
                        </a:rPr>
                        <a:t>dell’</a:t>
                      </a:r>
                      <a:r>
                        <a:rPr lang="it-IT" sz="1800" b="1" cap="all" baseline="0" dirty="0" err="1">
                          <a:solidFill>
                            <a:schemeClr val="tx2"/>
                          </a:solidFill>
                          <a:latin typeface="+mn-lt"/>
                          <a:ea typeface="+mn-ea"/>
                          <a:cs typeface="+mn-cs"/>
                        </a:rPr>
                        <a:t>asr</a:t>
                      </a:r>
                      <a:r>
                        <a:rPr lang="it-IT" sz="1800" b="1" cap="all" baseline="0" dirty="0">
                          <a:solidFill>
                            <a:schemeClr val="tx2"/>
                          </a:solidFill>
                          <a:latin typeface="+mn-lt"/>
                          <a:ea typeface="+mn-ea"/>
                          <a:cs typeface="+mn-cs"/>
                        </a:rPr>
                        <a:t>, individuate attraverso una valutazione complessiva dei criteri sotto riportati:</a:t>
                      </a:r>
                    </a:p>
                    <a:p>
                      <a:pPr marL="951753" lvl="1" indent="-342900">
                        <a:buFont typeface="Wingdings" panose="05000000000000000000" pitchFamily="2" charset="2"/>
                        <a:buChar char="§"/>
                      </a:pPr>
                      <a:r>
                        <a:rPr lang="it-IT" sz="1800" b="1" cap="all" baseline="0" dirty="0">
                          <a:solidFill>
                            <a:schemeClr val="tx2"/>
                          </a:solidFill>
                          <a:latin typeface="+mn-lt"/>
                          <a:ea typeface="+mn-ea"/>
                          <a:cs typeface="+mn-cs"/>
                        </a:rPr>
                        <a:t>la presenza di sedi in almeno la metà delle province del territorio nazionale, distribuite tra nord, centro, sud e isole; </a:t>
                      </a:r>
                    </a:p>
                    <a:p>
                      <a:pPr marL="951753" lvl="1" indent="-342900">
                        <a:buFont typeface="Wingdings" panose="05000000000000000000" pitchFamily="2" charset="2"/>
                        <a:buChar char="§"/>
                      </a:pPr>
                      <a:r>
                        <a:rPr lang="it-IT" sz="1800" b="1" cap="all" baseline="0" dirty="0">
                          <a:solidFill>
                            <a:schemeClr val="tx2"/>
                          </a:solidFill>
                          <a:latin typeface="+mn-lt"/>
                          <a:ea typeface="+mn-ea"/>
                          <a:cs typeface="+mn-cs"/>
                        </a:rPr>
                        <a:t>la consistenza numerica degli iscritti al singolo sindacato; </a:t>
                      </a:r>
                    </a:p>
                    <a:p>
                      <a:pPr marL="951753" lvl="1" indent="-342900">
                        <a:buFont typeface="Wingdings" panose="05000000000000000000" pitchFamily="2" charset="2"/>
                        <a:buChar char="§"/>
                      </a:pPr>
                      <a:r>
                        <a:rPr lang="it-IT" sz="1800" b="1" cap="all" baseline="0" dirty="0">
                          <a:solidFill>
                            <a:schemeClr val="tx2"/>
                          </a:solidFill>
                          <a:latin typeface="+mn-lt"/>
                          <a:ea typeface="+mn-ea"/>
                          <a:cs typeface="+mn-cs"/>
                        </a:rPr>
                        <a:t>il numero complessivo dei CCNL sottoscritti, con esclusione di quelli sottoscritti per mera adesione</a:t>
                      </a:r>
                    </a:p>
                    <a:p>
                      <a:pPr marL="608853" lvl="1" indent="0" algn="just">
                        <a:buFont typeface="Wingdings" panose="05000000000000000000" pitchFamily="2" charset="2"/>
                        <a:buNone/>
                      </a:pPr>
                      <a:r>
                        <a:rPr lang="it-IT" sz="1800" b="1" i="1" cap="all" baseline="0" dirty="0">
                          <a:solidFill>
                            <a:schemeClr val="tx2"/>
                          </a:solidFill>
                          <a:latin typeface="+mn-lt"/>
                          <a:ea typeface="+mn-ea"/>
                          <a:cs typeface="+mn-cs"/>
                        </a:rPr>
                        <a:t>(autocertificazione sino all’emanazione dell’elenco/repertorio da esibire a richiesta agli organi di vigilanza o ai soggetti che richiedono la progettazione o l’erogazione del corso (</a:t>
                      </a:r>
                      <a:r>
                        <a:rPr lang="it-IT" sz="1800" b="1" i="1" cap="all" baseline="0" dirty="0" err="1">
                          <a:solidFill>
                            <a:schemeClr val="tx2"/>
                          </a:solidFill>
                          <a:latin typeface="+mn-lt"/>
                          <a:ea typeface="+mn-ea"/>
                          <a:cs typeface="+mn-cs"/>
                        </a:rPr>
                        <a:t>Faq</a:t>
                      </a:r>
                      <a:r>
                        <a:rPr lang="it-IT" sz="1800" b="1" i="1" cap="all" baseline="0" dirty="0">
                          <a:solidFill>
                            <a:schemeClr val="tx2"/>
                          </a:solidFill>
                          <a:latin typeface="+mn-lt"/>
                          <a:ea typeface="+mn-ea"/>
                          <a:cs typeface="+mn-cs"/>
                        </a:rPr>
                        <a:t> n.3). gli attestati emessi da associazioni prive dei suddetti requisiti </a:t>
                      </a:r>
                      <a:r>
                        <a:rPr lang="it-IT" sz="1800" b="1" i="1" u="sng" cap="all" baseline="0" dirty="0">
                          <a:solidFill>
                            <a:schemeClr val="tx2"/>
                          </a:solidFill>
                          <a:latin typeface="+mn-lt"/>
                          <a:ea typeface="+mn-ea"/>
                          <a:cs typeface="+mn-cs"/>
                        </a:rPr>
                        <a:t>non sono validi</a:t>
                      </a:r>
                      <a:r>
                        <a:rPr lang="it-IT" sz="1800" b="1" i="1" cap="all" baseline="0" dirty="0">
                          <a:solidFill>
                            <a:schemeClr val="tx2"/>
                          </a:solidFill>
                          <a:latin typeface="+mn-lt"/>
                          <a:ea typeface="+mn-ea"/>
                          <a:cs typeface="+mn-cs"/>
                        </a:rPr>
                        <a:t>)</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6" name="object 6">
            <a:extLst>
              <a:ext uri="{FF2B5EF4-FFF2-40B4-BE49-F238E27FC236}">
                <a16:creationId xmlns:a16="http://schemas.microsoft.com/office/drawing/2014/main" id="{731851D8-8BFA-18E0-A67A-2B90959AE6D2}"/>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Tree>
    <p:extLst>
      <p:ext uri="{BB962C8B-B14F-4D97-AF65-F5344CB8AC3E}">
        <p14:creationId xmlns:p14="http://schemas.microsoft.com/office/powerpoint/2010/main" val="645190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9EBB4-B390-A4E0-C0ED-1507F46944BB}"/>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4DF7FF8C-745F-CDB1-CDC2-A63F2619E286}"/>
              </a:ext>
            </a:extLst>
          </p:cNvPr>
          <p:cNvSpPr>
            <a:spLocks noGrp="1"/>
          </p:cNvSpPr>
          <p:nvPr>
            <p:ph type="sldNum" sz="quarter" idx="10"/>
          </p:nvPr>
        </p:nvSpPr>
        <p:spPr/>
        <p:txBody>
          <a:bodyPr/>
          <a:lstStyle/>
          <a:p>
            <a:pPr defTabSz="608853"/>
            <a:fld id="{B6F15528-21DE-4FAA-801E-634DDDAF4B2B}" type="slidenum">
              <a:rPr lang="it-IT">
                <a:latin typeface="Calibri"/>
              </a:rPr>
              <a:pPr defTabSz="608853"/>
              <a:t>3</a:t>
            </a:fld>
            <a:endParaRPr lang="it-IT" dirty="0">
              <a:latin typeface="Calibri"/>
            </a:endParaRPr>
          </a:p>
        </p:txBody>
      </p:sp>
      <p:sp>
        <p:nvSpPr>
          <p:cNvPr id="13" name="object 7">
            <a:extLst>
              <a:ext uri="{FF2B5EF4-FFF2-40B4-BE49-F238E27FC236}">
                <a16:creationId xmlns:a16="http://schemas.microsoft.com/office/drawing/2014/main" id="{373497EE-599B-9B3D-5281-66084D0AE6DF}"/>
              </a:ext>
            </a:extLst>
          </p:cNvPr>
          <p:cNvSpPr txBox="1">
            <a:spLocks noGrp="1"/>
          </p:cNvSpPr>
          <p:nvPr>
            <p:ph type="body" sz="quarter" idx="11"/>
          </p:nvPr>
        </p:nvSpPr>
        <p:spPr>
          <a:xfrm>
            <a:off x="619869" y="6638047"/>
            <a:ext cx="5378160" cy="219953"/>
          </a:xfrm>
          <a:prstGeom prst="rect">
            <a:avLst/>
          </a:prstGeom>
        </p:spPr>
        <p:txBody>
          <a:bodyPr vert="horz" wrap="square" lIns="0" tIns="16912" rIns="0" bIns="0" rtlCol="0">
            <a:spAutoFit/>
          </a:bodyPr>
          <a:lstStyle/>
          <a:p>
            <a:pPr marL="0" indent="0">
              <a:spcBef>
                <a:spcPts val="133"/>
              </a:spcBef>
              <a:buNone/>
            </a:pPr>
            <a:r>
              <a:rPr lang="it-IT" b="1" dirty="0">
                <a:solidFill>
                  <a:srgbClr val="7DBD71"/>
                </a:solidFill>
                <a:latin typeface="Calibri" panose="020F0502020204030204" pitchFamily="34" charset="0"/>
                <a:cs typeface="Calibri" panose="020F0502020204030204" pitchFamily="34" charset="0"/>
              </a:rPr>
              <a:t>Direzione Relazioni Industriali e Affari Sociali</a:t>
            </a:r>
          </a:p>
        </p:txBody>
      </p:sp>
      <p:graphicFrame>
        <p:nvGraphicFramePr>
          <p:cNvPr id="14" name="Diagramma 13">
            <a:extLst>
              <a:ext uri="{FF2B5EF4-FFF2-40B4-BE49-F238E27FC236}">
                <a16:creationId xmlns:a16="http://schemas.microsoft.com/office/drawing/2014/main" id="{EB18B906-57F5-E7A1-D4EF-E951222A67D1}"/>
              </a:ext>
            </a:extLst>
          </p:cNvPr>
          <p:cNvGraphicFramePr>
            <a:graphicFrameLocks noChangeAspect="1"/>
          </p:cNvGraphicFramePr>
          <p:nvPr>
            <p:extLst>
              <p:ext uri="{D42A27DB-BD31-4B8C-83A1-F6EECF244321}">
                <p14:modId xmlns:p14="http://schemas.microsoft.com/office/powerpoint/2010/main" val="225095170"/>
              </p:ext>
            </p:extLst>
          </p:nvPr>
        </p:nvGraphicFramePr>
        <p:xfrm>
          <a:off x="650587" y="501527"/>
          <a:ext cx="11003347" cy="43885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object 6">
            <a:extLst>
              <a:ext uri="{FF2B5EF4-FFF2-40B4-BE49-F238E27FC236}">
                <a16:creationId xmlns:a16="http://schemas.microsoft.com/office/drawing/2014/main" id="{3C81687C-73C7-1BD7-0ED4-2FBE62D1825A}"/>
              </a:ext>
            </a:extLst>
          </p:cNvPr>
          <p:cNvSpPr/>
          <p:nvPr/>
        </p:nvSpPr>
        <p:spPr>
          <a:xfrm>
            <a:off x="514608" y="34742"/>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r>
              <a:rPr lang="it-IT" sz="2100" b="1" u="sng" cap="all" dirty="0">
                <a:solidFill>
                  <a:srgbClr val="103676"/>
                </a:solidFill>
                <a:latin typeface="Calibri"/>
                <a:ea typeface="+mj-ea"/>
                <a:cs typeface="Calibri"/>
              </a:rPr>
              <a:t>LEGGE n. 34/2026 LEGGE ANNUALE SULLE PMI</a:t>
            </a:r>
          </a:p>
          <a:p>
            <a:pPr defTabSz="608853"/>
            <a:endParaRPr sz="2397" dirty="0">
              <a:solidFill>
                <a:prstClr val="black"/>
              </a:solidFill>
              <a:latin typeface="Calibri"/>
            </a:endParaRPr>
          </a:p>
        </p:txBody>
      </p:sp>
    </p:spTree>
    <p:extLst>
      <p:ext uri="{BB962C8B-B14F-4D97-AF65-F5344CB8AC3E}">
        <p14:creationId xmlns:p14="http://schemas.microsoft.com/office/powerpoint/2010/main" val="3014273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E4BA0-C09A-A4E5-3BD9-04132079B6D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090AB70-96E4-DAAE-C246-FD38E8574719}"/>
              </a:ext>
            </a:extLst>
          </p:cNvPr>
          <p:cNvSpPr>
            <a:spLocks noGrp="1"/>
          </p:cNvSpPr>
          <p:nvPr>
            <p:ph type="title"/>
          </p:nvPr>
        </p:nvSpPr>
        <p:spPr>
          <a:xfrm>
            <a:off x="938693" y="668618"/>
            <a:ext cx="10314614" cy="369332"/>
          </a:xfrm>
        </p:spPr>
        <p:txBody>
          <a:bodyPr/>
          <a:lstStyle/>
          <a:p>
            <a:pPr algn="l"/>
            <a:r>
              <a:rPr lang="it-IT" sz="2400" u="sng" cap="small" dirty="0">
                <a:solidFill>
                  <a:srgbClr val="103676"/>
                </a:solidFill>
              </a:rPr>
              <a:t>soggetti formatori (parte i)</a:t>
            </a:r>
          </a:p>
        </p:txBody>
      </p:sp>
      <p:sp>
        <p:nvSpPr>
          <p:cNvPr id="3" name="Segnaposto numero diapositiva 2">
            <a:extLst>
              <a:ext uri="{FF2B5EF4-FFF2-40B4-BE49-F238E27FC236}">
                <a16:creationId xmlns:a16="http://schemas.microsoft.com/office/drawing/2014/main" id="{BEFC19CB-8753-D5EF-EB39-2A73D15146F2}"/>
              </a:ext>
            </a:extLst>
          </p:cNvPr>
          <p:cNvSpPr>
            <a:spLocks noGrp="1"/>
          </p:cNvSpPr>
          <p:nvPr>
            <p:ph type="sldNum" sz="quarter" idx="10"/>
          </p:nvPr>
        </p:nvSpPr>
        <p:spPr/>
        <p:txBody>
          <a:bodyPr/>
          <a:lstStyle/>
          <a:p>
            <a:pPr defTabSz="608853"/>
            <a:fld id="{B6F15528-21DE-4FAA-801E-634DDDAF4B2B}" type="slidenum">
              <a:rPr lang="it-IT">
                <a:latin typeface="Calibri"/>
              </a:rPr>
              <a:pPr defTabSz="608853"/>
              <a:t>30</a:t>
            </a:fld>
            <a:endParaRPr lang="it-IT" dirty="0">
              <a:latin typeface="Calibri"/>
            </a:endParaRPr>
          </a:p>
        </p:txBody>
      </p:sp>
      <p:sp>
        <p:nvSpPr>
          <p:cNvPr id="7" name="bg object 16">
            <a:extLst>
              <a:ext uri="{FF2B5EF4-FFF2-40B4-BE49-F238E27FC236}">
                <a16:creationId xmlns:a16="http://schemas.microsoft.com/office/drawing/2014/main" id="{CDA59AEE-CAF7-F867-AB37-5AECBE1D3474}"/>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3E6434AD-97A4-51BB-F373-D2BB9D01CEA5}"/>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10" name="Tabella 9">
            <a:extLst>
              <a:ext uri="{FF2B5EF4-FFF2-40B4-BE49-F238E27FC236}">
                <a16:creationId xmlns:a16="http://schemas.microsoft.com/office/drawing/2014/main" id="{2AD364C9-3D3B-2146-9A9C-6CAA30CB442F}"/>
              </a:ext>
            </a:extLst>
          </p:cNvPr>
          <p:cNvGraphicFramePr>
            <a:graphicFrameLocks noGrp="1"/>
          </p:cNvGraphicFramePr>
          <p:nvPr/>
        </p:nvGraphicFramePr>
        <p:xfrm>
          <a:off x="616366" y="1657272"/>
          <a:ext cx="10915203" cy="1569570"/>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405170">
                <a:tc>
                  <a:txBody>
                    <a:bodyPr/>
                    <a:lstStyle/>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Con atto successivo, sentite </a:t>
                      </a:r>
                      <a:r>
                        <a:rPr lang="it-IT" sz="1900" b="1" u="sng" cap="all" baseline="0" dirty="0">
                          <a:solidFill>
                            <a:schemeClr val="tx2"/>
                          </a:solidFill>
                          <a:latin typeface="+mn-lt"/>
                          <a:ea typeface="+mn-ea"/>
                          <a:cs typeface="+mn-cs"/>
                        </a:rPr>
                        <a:t>le parti sociali comparativamente più rappresentative a livello nazionale</a:t>
                      </a:r>
                      <a:r>
                        <a:rPr lang="it-IT" sz="1900" b="1" cap="all" baseline="0" dirty="0">
                          <a:solidFill>
                            <a:schemeClr val="tx2"/>
                          </a:solidFill>
                          <a:latin typeface="+mn-lt"/>
                          <a:ea typeface="+mn-ea"/>
                          <a:cs typeface="+mn-cs"/>
                        </a:rPr>
                        <a:t> e sentita la conferenza permanente stato regione, potranno essere </a:t>
                      </a:r>
                      <a:r>
                        <a:rPr lang="it-IT" sz="1900" b="1" u="sng" cap="all" baseline="0" dirty="0">
                          <a:solidFill>
                            <a:schemeClr val="tx2"/>
                          </a:solidFill>
                          <a:latin typeface="+mn-lt"/>
                          <a:ea typeface="+mn-ea"/>
                          <a:cs typeface="+mn-cs"/>
                        </a:rPr>
                        <a:t>definiti i requisiti minimi che dovranno essere posseduti dai soggetti formatori</a:t>
                      </a:r>
                      <a:r>
                        <a:rPr lang="it-IT" sz="1900" b="1" cap="all" baseline="0" dirty="0">
                          <a:solidFill>
                            <a:schemeClr val="tx2"/>
                          </a:solidFill>
                          <a:latin typeface="+mn-lt"/>
                          <a:ea typeface="+mn-ea"/>
                          <a:cs typeface="+mn-cs"/>
                        </a:rPr>
                        <a:t>. Con medesimo atto si potrà procedere all’istituzione di apposito repertorio/elenco nazionale</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6" name="object 6">
            <a:extLst>
              <a:ext uri="{FF2B5EF4-FFF2-40B4-BE49-F238E27FC236}">
                <a16:creationId xmlns:a16="http://schemas.microsoft.com/office/drawing/2014/main" id="{801B84FF-30BE-CB35-C558-FE5ADB1F4AF1}"/>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graphicFrame>
        <p:nvGraphicFramePr>
          <p:cNvPr id="4" name="Tabella 3">
            <a:extLst>
              <a:ext uri="{FF2B5EF4-FFF2-40B4-BE49-F238E27FC236}">
                <a16:creationId xmlns:a16="http://schemas.microsoft.com/office/drawing/2014/main" id="{E600DDF2-BB18-599C-9714-464F1A71236E}"/>
              </a:ext>
            </a:extLst>
          </p:cNvPr>
          <p:cNvGraphicFramePr>
            <a:graphicFrameLocks noGrp="1"/>
          </p:cNvGraphicFramePr>
          <p:nvPr/>
        </p:nvGraphicFramePr>
        <p:xfrm>
          <a:off x="616365" y="3624767"/>
          <a:ext cx="10915203" cy="1405170"/>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405170">
                <a:tc>
                  <a:txBody>
                    <a:bodyPr/>
                    <a:lstStyle/>
                    <a:p>
                      <a:pPr marL="0" marR="0" lvl="0"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endParaRPr lang="it-IT" sz="1900" b="1" cap="all" baseline="0" dirty="0">
                        <a:solidFill>
                          <a:schemeClr val="tx2"/>
                        </a:solidFill>
                        <a:latin typeface="+mn-lt"/>
                        <a:ea typeface="+mn-ea"/>
                        <a:cs typeface="+mn-cs"/>
                      </a:endParaRP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Tale elenco riporterà anche le strutture formative di diretta emanazione degli organismi paritetici e delle associazioni sindacali dei datori di lavoro o dei lavoratori comparativamente più rappresentative sul piano nazionale</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Tree>
    <p:extLst>
      <p:ext uri="{BB962C8B-B14F-4D97-AF65-F5344CB8AC3E}">
        <p14:creationId xmlns:p14="http://schemas.microsoft.com/office/powerpoint/2010/main" val="10385411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057FE-8477-7A29-08BA-BBB28EEAAEA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F5F1A2E-95DD-1D75-326B-340747AE0C4F}"/>
              </a:ext>
            </a:extLst>
          </p:cNvPr>
          <p:cNvSpPr>
            <a:spLocks noGrp="1"/>
          </p:cNvSpPr>
          <p:nvPr>
            <p:ph type="title"/>
          </p:nvPr>
        </p:nvSpPr>
        <p:spPr>
          <a:xfrm>
            <a:off x="938693" y="668618"/>
            <a:ext cx="10314614" cy="369332"/>
          </a:xfrm>
        </p:spPr>
        <p:txBody>
          <a:bodyPr/>
          <a:lstStyle/>
          <a:p>
            <a:pPr algn="l"/>
            <a:r>
              <a:rPr lang="it-IT" sz="2400" u="sng" cap="small" dirty="0">
                <a:solidFill>
                  <a:srgbClr val="103676"/>
                </a:solidFill>
              </a:rPr>
              <a:t>requisiti dei docenti (parte i, punto 2)</a:t>
            </a:r>
          </a:p>
        </p:txBody>
      </p:sp>
      <p:sp>
        <p:nvSpPr>
          <p:cNvPr id="3" name="Segnaposto numero diapositiva 2">
            <a:extLst>
              <a:ext uri="{FF2B5EF4-FFF2-40B4-BE49-F238E27FC236}">
                <a16:creationId xmlns:a16="http://schemas.microsoft.com/office/drawing/2014/main" id="{82EC53DB-2E92-F274-889E-60F0F3224101}"/>
              </a:ext>
            </a:extLst>
          </p:cNvPr>
          <p:cNvSpPr>
            <a:spLocks noGrp="1"/>
          </p:cNvSpPr>
          <p:nvPr>
            <p:ph type="sldNum" sz="quarter" idx="10"/>
          </p:nvPr>
        </p:nvSpPr>
        <p:spPr/>
        <p:txBody>
          <a:bodyPr/>
          <a:lstStyle/>
          <a:p>
            <a:pPr defTabSz="608853"/>
            <a:fld id="{B6F15528-21DE-4FAA-801E-634DDDAF4B2B}" type="slidenum">
              <a:rPr lang="it-IT">
                <a:latin typeface="Calibri"/>
              </a:rPr>
              <a:pPr defTabSz="608853"/>
              <a:t>31</a:t>
            </a:fld>
            <a:endParaRPr lang="it-IT" dirty="0">
              <a:latin typeface="Calibri"/>
            </a:endParaRPr>
          </a:p>
        </p:txBody>
      </p:sp>
      <p:sp>
        <p:nvSpPr>
          <p:cNvPr id="7" name="bg object 16">
            <a:extLst>
              <a:ext uri="{FF2B5EF4-FFF2-40B4-BE49-F238E27FC236}">
                <a16:creationId xmlns:a16="http://schemas.microsoft.com/office/drawing/2014/main" id="{2BFD98D8-D4CC-9783-153A-D0127640A5C6}"/>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DDDD5F1A-36F4-674C-91EC-BF3EA4BB5EC2}"/>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10" name="Tabella 9">
            <a:extLst>
              <a:ext uri="{FF2B5EF4-FFF2-40B4-BE49-F238E27FC236}">
                <a16:creationId xmlns:a16="http://schemas.microsoft.com/office/drawing/2014/main" id="{C586B5A8-532E-9EF2-ADB7-B846E6E9FC54}"/>
              </a:ext>
            </a:extLst>
          </p:cNvPr>
          <p:cNvGraphicFramePr>
            <a:graphicFrameLocks noGrp="1"/>
          </p:cNvGraphicFramePr>
          <p:nvPr/>
        </p:nvGraphicFramePr>
        <p:xfrm>
          <a:off x="790952" y="1477982"/>
          <a:ext cx="10740617" cy="1052085"/>
        </p:xfrm>
        <a:graphic>
          <a:graphicData uri="http://schemas.openxmlformats.org/drawingml/2006/table">
            <a:tbl>
              <a:tblPr firstRow="1" bandRow="1">
                <a:tableStyleId>{5C22544A-7EE6-4342-B048-85BDC9FD1C3A}</a:tableStyleId>
              </a:tblPr>
              <a:tblGrid>
                <a:gridCol w="10740617">
                  <a:extLst>
                    <a:ext uri="{9D8B030D-6E8A-4147-A177-3AD203B41FA5}">
                      <a16:colId xmlns:a16="http://schemas.microsoft.com/office/drawing/2014/main" val="951336313"/>
                    </a:ext>
                  </a:extLst>
                </a:gridCol>
              </a:tblGrid>
              <a:tr h="1052085">
                <a:tc>
                  <a:txBody>
                    <a:bodyPr/>
                    <a:lstStyle/>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I docenti dei corsi di formazione ed aggiornamento devono essere in possesso dei </a:t>
                      </a:r>
                      <a:r>
                        <a:rPr lang="it-IT" sz="1900" b="1" u="sng" cap="all" baseline="0" dirty="0">
                          <a:solidFill>
                            <a:schemeClr val="tx2"/>
                          </a:solidFill>
                          <a:latin typeface="+mn-lt"/>
                          <a:ea typeface="+mn-ea"/>
                          <a:cs typeface="+mn-cs"/>
                        </a:rPr>
                        <a:t>requisiti di cui al dm 6 marzo 2013</a:t>
                      </a:r>
                      <a:r>
                        <a:rPr lang="it-IT" sz="1900" b="1" cap="all" baseline="0" dirty="0">
                          <a:solidFill>
                            <a:schemeClr val="tx2"/>
                          </a:solidFill>
                          <a:latin typeface="+mn-lt"/>
                          <a:ea typeface="+mn-ea"/>
                          <a:cs typeface="+mn-cs"/>
                        </a:rPr>
                        <a:t>, fatto salvo quanto previsto per specifici percorsi formativi indicati nell’</a:t>
                      </a:r>
                      <a:r>
                        <a:rPr lang="it-IT" sz="1900" b="1" cap="all" baseline="0" dirty="0" err="1">
                          <a:solidFill>
                            <a:schemeClr val="tx2"/>
                          </a:solidFill>
                          <a:latin typeface="+mn-lt"/>
                          <a:ea typeface="+mn-ea"/>
                          <a:cs typeface="+mn-cs"/>
                        </a:rPr>
                        <a:t>asr</a:t>
                      </a:r>
                      <a:endParaRPr lang="it-IT" sz="1900" b="1" cap="all" baseline="0" dirty="0">
                        <a:solidFill>
                          <a:schemeClr val="tx2"/>
                        </a:solidFill>
                        <a:latin typeface="+mn-lt"/>
                        <a:ea typeface="+mn-ea"/>
                        <a:cs typeface="+mn-cs"/>
                      </a:endParaRP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6" name="object 6">
            <a:extLst>
              <a:ext uri="{FF2B5EF4-FFF2-40B4-BE49-F238E27FC236}">
                <a16:creationId xmlns:a16="http://schemas.microsoft.com/office/drawing/2014/main" id="{C3B1BF05-818F-A8B5-A53D-6C71DE2C83E4}"/>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graphicFrame>
        <p:nvGraphicFramePr>
          <p:cNvPr id="4" name="Tabella 3">
            <a:extLst>
              <a:ext uri="{FF2B5EF4-FFF2-40B4-BE49-F238E27FC236}">
                <a16:creationId xmlns:a16="http://schemas.microsoft.com/office/drawing/2014/main" id="{CB8D601C-149B-4F86-0689-AD03113477C4}"/>
              </a:ext>
            </a:extLst>
          </p:cNvPr>
          <p:cNvGraphicFramePr>
            <a:graphicFrameLocks noGrp="1"/>
          </p:cNvGraphicFramePr>
          <p:nvPr>
            <p:extLst>
              <p:ext uri="{D42A27DB-BD31-4B8C-83A1-F6EECF244321}">
                <p14:modId xmlns:p14="http://schemas.microsoft.com/office/powerpoint/2010/main" val="4263385494"/>
              </p:ext>
            </p:extLst>
          </p:nvPr>
        </p:nvGraphicFramePr>
        <p:xfrm>
          <a:off x="790952" y="2907485"/>
          <a:ext cx="10740617" cy="1280010"/>
        </p:xfrm>
        <a:graphic>
          <a:graphicData uri="http://schemas.openxmlformats.org/drawingml/2006/table">
            <a:tbl>
              <a:tblPr firstRow="1" bandRow="1">
                <a:tableStyleId>{5C22544A-7EE6-4342-B048-85BDC9FD1C3A}</a:tableStyleId>
              </a:tblPr>
              <a:tblGrid>
                <a:gridCol w="10740617">
                  <a:extLst>
                    <a:ext uri="{9D8B030D-6E8A-4147-A177-3AD203B41FA5}">
                      <a16:colId xmlns:a16="http://schemas.microsoft.com/office/drawing/2014/main" val="951336313"/>
                    </a:ext>
                  </a:extLst>
                </a:gridCol>
              </a:tblGrid>
              <a:tr h="728347">
                <a:tc>
                  <a:txBody>
                    <a:bodyPr/>
                    <a:lstStyle/>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L’</a:t>
                      </a:r>
                      <a:r>
                        <a:rPr lang="it-IT" sz="1900" b="1" cap="all" baseline="0" dirty="0" err="1">
                          <a:solidFill>
                            <a:schemeClr val="tx2"/>
                          </a:solidFill>
                          <a:latin typeface="+mn-lt"/>
                          <a:ea typeface="+mn-ea"/>
                          <a:cs typeface="+mn-cs"/>
                        </a:rPr>
                        <a:t>asr</a:t>
                      </a:r>
                      <a:r>
                        <a:rPr lang="it-IT" sz="1900" b="1" cap="all" baseline="0" dirty="0">
                          <a:solidFill>
                            <a:schemeClr val="tx2"/>
                          </a:solidFill>
                          <a:latin typeface="+mn-lt"/>
                          <a:ea typeface="+mn-ea"/>
                          <a:cs typeface="+mn-cs"/>
                        </a:rPr>
                        <a:t> del 2016 SULLA FORMAZIONE DEL RSPP E ASPP modificava accordi pregressi e già prevedeva tali requisiti per tutti i corsi di formazione OBBLIGATORI IN MATERIA DI SICUREZZA, fatti salvi quelli nei quali i requisiti dei docenti siano già previsti da norme specifiche</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graphicFrame>
        <p:nvGraphicFramePr>
          <p:cNvPr id="5" name="Tabella 4">
            <a:extLst>
              <a:ext uri="{FF2B5EF4-FFF2-40B4-BE49-F238E27FC236}">
                <a16:creationId xmlns:a16="http://schemas.microsoft.com/office/drawing/2014/main" id="{475D9713-7776-7A71-9404-D041C351AC57}"/>
              </a:ext>
            </a:extLst>
          </p:cNvPr>
          <p:cNvGraphicFramePr>
            <a:graphicFrameLocks noGrp="1"/>
          </p:cNvGraphicFramePr>
          <p:nvPr/>
        </p:nvGraphicFramePr>
        <p:xfrm>
          <a:off x="790952" y="4657365"/>
          <a:ext cx="10740617" cy="1280010"/>
        </p:xfrm>
        <a:graphic>
          <a:graphicData uri="http://schemas.openxmlformats.org/drawingml/2006/table">
            <a:tbl>
              <a:tblPr firstRow="1" bandRow="1">
                <a:tableStyleId>{5C22544A-7EE6-4342-B048-85BDC9FD1C3A}</a:tableStyleId>
              </a:tblPr>
              <a:tblGrid>
                <a:gridCol w="10740617">
                  <a:extLst>
                    <a:ext uri="{9D8B030D-6E8A-4147-A177-3AD203B41FA5}">
                      <a16:colId xmlns:a16="http://schemas.microsoft.com/office/drawing/2014/main" val="951336313"/>
                    </a:ext>
                  </a:extLst>
                </a:gridCol>
              </a:tblGrid>
              <a:tr h="1052085">
                <a:tc>
                  <a:txBody>
                    <a:bodyPr/>
                    <a:lstStyle/>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circolare del 10 giugno 2013 SULL’ASR ART. 73, COMMA 5: per quanto riguarda il personale docente dei moduli pratici è richiesta almeno «l’esperienza professionale pratica, documentata …. Nelle tecniche dell’utilizzazione delle attrezzature di che trattasi» (PUNTO 8)</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Tree>
    <p:extLst>
      <p:ext uri="{BB962C8B-B14F-4D97-AF65-F5344CB8AC3E}">
        <p14:creationId xmlns:p14="http://schemas.microsoft.com/office/powerpoint/2010/main" val="36828264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E2079-3FCA-F0F3-69FF-7A47621B5C46}"/>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F247564A-F046-538F-8612-366F3968BD5F}"/>
              </a:ext>
            </a:extLst>
          </p:cNvPr>
          <p:cNvSpPr>
            <a:spLocks noGrp="1"/>
          </p:cNvSpPr>
          <p:nvPr>
            <p:ph type="sldNum" sz="quarter" idx="10"/>
          </p:nvPr>
        </p:nvSpPr>
        <p:spPr/>
        <p:txBody>
          <a:bodyPr/>
          <a:lstStyle/>
          <a:p>
            <a:pPr defTabSz="608853"/>
            <a:fld id="{B6F15528-21DE-4FAA-801E-634DDDAF4B2B}" type="slidenum">
              <a:rPr lang="it-IT">
                <a:latin typeface="Calibri"/>
              </a:rPr>
              <a:pPr defTabSz="608853"/>
              <a:t>32</a:t>
            </a:fld>
            <a:endParaRPr lang="it-IT" dirty="0">
              <a:latin typeface="Calibri"/>
            </a:endParaRPr>
          </a:p>
        </p:txBody>
      </p:sp>
      <p:sp>
        <p:nvSpPr>
          <p:cNvPr id="7" name="bg object 16">
            <a:extLst>
              <a:ext uri="{FF2B5EF4-FFF2-40B4-BE49-F238E27FC236}">
                <a16:creationId xmlns:a16="http://schemas.microsoft.com/office/drawing/2014/main" id="{661194D2-D7B2-A7A0-345D-2E1A5816B516}"/>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82FADF7B-CAA6-85B5-4FFA-23221F88291E}"/>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sp>
        <p:nvSpPr>
          <p:cNvPr id="6" name="object 6">
            <a:extLst>
              <a:ext uri="{FF2B5EF4-FFF2-40B4-BE49-F238E27FC236}">
                <a16:creationId xmlns:a16="http://schemas.microsoft.com/office/drawing/2014/main" id="{28D68572-6F1C-7695-3EE9-8FEC43E8AA6D}"/>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
        <p:nvSpPr>
          <p:cNvPr id="5" name="CasellaDiTesto 4">
            <a:extLst>
              <a:ext uri="{FF2B5EF4-FFF2-40B4-BE49-F238E27FC236}">
                <a16:creationId xmlns:a16="http://schemas.microsoft.com/office/drawing/2014/main" id="{DEB9898F-745A-6AC1-D7C6-8B3498589D3A}"/>
              </a:ext>
            </a:extLst>
          </p:cNvPr>
          <p:cNvSpPr txBox="1"/>
          <p:nvPr/>
        </p:nvSpPr>
        <p:spPr>
          <a:xfrm>
            <a:off x="887893" y="550596"/>
            <a:ext cx="6097508" cy="461665"/>
          </a:xfrm>
          <a:prstGeom prst="rect">
            <a:avLst/>
          </a:prstGeom>
          <a:noFill/>
        </p:spPr>
        <p:txBody>
          <a:bodyPr wrap="square">
            <a:spAutoFit/>
          </a:bodyPr>
          <a:lstStyle/>
          <a:p>
            <a:r>
              <a:rPr lang="it-IT" sz="2400" b="1" u="sng" cap="small" dirty="0">
                <a:solidFill>
                  <a:srgbClr val="103676"/>
                </a:solidFill>
                <a:latin typeface="Calibri"/>
                <a:ea typeface="+mj-ea"/>
                <a:cs typeface="Calibri"/>
              </a:rPr>
              <a:t>organizzazione dei corsi (parte i, punto 3)</a:t>
            </a:r>
          </a:p>
        </p:txBody>
      </p:sp>
      <p:graphicFrame>
        <p:nvGraphicFramePr>
          <p:cNvPr id="8" name="Tabella 7">
            <a:extLst>
              <a:ext uri="{FF2B5EF4-FFF2-40B4-BE49-F238E27FC236}">
                <a16:creationId xmlns:a16="http://schemas.microsoft.com/office/drawing/2014/main" id="{8D625CE5-EA38-04F8-C54A-62D1BB8A9EA2}"/>
              </a:ext>
            </a:extLst>
          </p:cNvPr>
          <p:cNvGraphicFramePr>
            <a:graphicFrameLocks noGrp="1"/>
          </p:cNvGraphicFramePr>
          <p:nvPr>
            <p:extLst>
              <p:ext uri="{D42A27DB-BD31-4B8C-83A1-F6EECF244321}">
                <p14:modId xmlns:p14="http://schemas.microsoft.com/office/powerpoint/2010/main" val="1660136729"/>
              </p:ext>
            </p:extLst>
          </p:nvPr>
        </p:nvGraphicFramePr>
        <p:xfrm>
          <a:off x="859704" y="1523684"/>
          <a:ext cx="10854776" cy="480794"/>
        </p:xfrm>
        <a:graphic>
          <a:graphicData uri="http://schemas.openxmlformats.org/drawingml/2006/table">
            <a:tbl>
              <a:tblPr firstRow="1" bandRow="1">
                <a:tableStyleId>{5C22544A-7EE6-4342-B048-85BDC9FD1C3A}</a:tableStyleId>
              </a:tblPr>
              <a:tblGrid>
                <a:gridCol w="10854776">
                  <a:extLst>
                    <a:ext uri="{9D8B030D-6E8A-4147-A177-3AD203B41FA5}">
                      <a16:colId xmlns:a16="http://schemas.microsoft.com/office/drawing/2014/main" val="951336313"/>
                    </a:ext>
                  </a:extLst>
                </a:gridCol>
              </a:tblGrid>
              <a:tr h="480794">
                <a:tc>
                  <a:txBody>
                    <a:bodyPr/>
                    <a:lstStyle/>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Predisporre un </a:t>
                      </a:r>
                      <a:r>
                        <a:rPr lang="it-IT" sz="1900" b="1" i="1" u="sng" cap="all" baseline="0" dirty="0">
                          <a:solidFill>
                            <a:schemeClr val="tx2"/>
                          </a:solidFill>
                          <a:latin typeface="+mn-lt"/>
                          <a:ea typeface="+mn-ea"/>
                          <a:cs typeface="+mn-cs"/>
                        </a:rPr>
                        <a:t>progetto formativo </a:t>
                      </a:r>
                      <a:r>
                        <a:rPr lang="it-IT" sz="1900" b="1" cap="all" baseline="0" dirty="0">
                          <a:solidFill>
                            <a:schemeClr val="tx2"/>
                          </a:solidFill>
                          <a:latin typeface="+mn-lt"/>
                          <a:ea typeface="+mn-ea"/>
                          <a:cs typeface="+mn-cs"/>
                        </a:rPr>
                        <a:t>secondo quanto previsto dalla parte iv punto 2.6</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9" name="bg object 16">
            <a:extLst>
              <a:ext uri="{FF2B5EF4-FFF2-40B4-BE49-F238E27FC236}">
                <a16:creationId xmlns:a16="http://schemas.microsoft.com/office/drawing/2014/main" id="{26CFBA1A-9EF7-91D3-2D04-2597E47D9AA0}"/>
              </a:ext>
            </a:extLst>
          </p:cNvPr>
          <p:cNvSpPr/>
          <p:nvPr/>
        </p:nvSpPr>
        <p:spPr>
          <a:xfrm>
            <a:off x="562634" y="2680719"/>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graphicFrame>
        <p:nvGraphicFramePr>
          <p:cNvPr id="15" name="Tabella 14">
            <a:extLst>
              <a:ext uri="{FF2B5EF4-FFF2-40B4-BE49-F238E27FC236}">
                <a16:creationId xmlns:a16="http://schemas.microsoft.com/office/drawing/2014/main" id="{C3959EDA-6C6F-DE3A-C691-8D47A285BA3F}"/>
              </a:ext>
            </a:extLst>
          </p:cNvPr>
          <p:cNvGraphicFramePr>
            <a:graphicFrameLocks noGrp="1"/>
          </p:cNvGraphicFramePr>
          <p:nvPr>
            <p:extLst>
              <p:ext uri="{D42A27DB-BD31-4B8C-83A1-F6EECF244321}">
                <p14:modId xmlns:p14="http://schemas.microsoft.com/office/powerpoint/2010/main" val="1879507678"/>
              </p:ext>
            </p:extLst>
          </p:nvPr>
        </p:nvGraphicFramePr>
        <p:xfrm>
          <a:off x="859703" y="3224745"/>
          <a:ext cx="10854777" cy="1813410"/>
        </p:xfrm>
        <a:graphic>
          <a:graphicData uri="http://schemas.openxmlformats.org/drawingml/2006/table">
            <a:tbl>
              <a:tblPr firstRow="1" bandRow="1">
                <a:tableStyleId>{5C22544A-7EE6-4342-B048-85BDC9FD1C3A}</a:tableStyleId>
              </a:tblPr>
              <a:tblGrid>
                <a:gridCol w="10854777">
                  <a:extLst>
                    <a:ext uri="{9D8B030D-6E8A-4147-A177-3AD203B41FA5}">
                      <a16:colId xmlns:a16="http://schemas.microsoft.com/office/drawing/2014/main" val="951336313"/>
                    </a:ext>
                  </a:extLst>
                </a:gridCol>
              </a:tblGrid>
              <a:tr h="1378010">
                <a:tc>
                  <a:txBody>
                    <a:bodyPr/>
                    <a:lstStyle/>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Corsi in presenza</a:t>
                      </a: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In videoconferenza sincrona (mai consentita per ambienti confinati ed attrezzature di lavoro)</a:t>
                      </a: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In e-learning (mai consentita per ambienti confinati ed attrezzature di lavoro)</a:t>
                      </a: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In modalità mista</a:t>
                      </a:r>
                    </a:p>
                    <a:p>
                      <a:pPr marL="608853" marR="0" lvl="1"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r>
                        <a:rPr lang="it-IT" sz="1600" i="1" u="sng" kern="0" cap="all" baseline="0" dirty="0">
                          <a:solidFill>
                            <a:srgbClr val="103676"/>
                          </a:solidFill>
                        </a:rPr>
                        <a:t>parte iv, par. 3.5</a:t>
                      </a:r>
                      <a:endParaRPr lang="it-IT" sz="1600" b="1" i="1" cap="all" baseline="0" dirty="0">
                        <a:solidFill>
                          <a:schemeClr val="tx2"/>
                        </a:solidFill>
                        <a:latin typeface="+mn-lt"/>
                        <a:ea typeface="+mn-ea"/>
                        <a:cs typeface="+mn-cs"/>
                      </a:endParaRP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16" name="Titolo 1">
            <a:extLst>
              <a:ext uri="{FF2B5EF4-FFF2-40B4-BE49-F238E27FC236}">
                <a16:creationId xmlns:a16="http://schemas.microsoft.com/office/drawing/2014/main" id="{DD0658BC-EC35-C653-737C-A9D680FE39B6}"/>
              </a:ext>
            </a:extLst>
          </p:cNvPr>
          <p:cNvSpPr txBox="1">
            <a:spLocks/>
          </p:cNvSpPr>
          <p:nvPr/>
        </p:nvSpPr>
        <p:spPr>
          <a:xfrm>
            <a:off x="973739" y="2546699"/>
            <a:ext cx="10314614" cy="369332"/>
          </a:xfrm>
          <a:prstGeom prst="rect">
            <a:avLst/>
          </a:prstGeom>
        </p:spPr>
        <p:txBody>
          <a:bodyPr vert="horz" wrap="square" lIns="0" tIns="0" rIns="0" bIns="0">
            <a:spAutoFit/>
          </a:bodyPr>
          <a:lstStyle>
            <a:lvl1pPr>
              <a:defRPr sz="2100" b="1" i="0">
                <a:solidFill>
                  <a:srgbClr val="11498A"/>
                </a:solidFill>
                <a:latin typeface="Calibri"/>
                <a:ea typeface="+mj-ea"/>
                <a:cs typeface="Calibri"/>
              </a:defRPr>
            </a:lvl1pPr>
          </a:lstStyle>
          <a:p>
            <a:pPr algn="l"/>
            <a:r>
              <a:rPr lang="it-IT" sz="2400" u="sng" kern="0" cap="small" dirty="0">
                <a:solidFill>
                  <a:srgbClr val="103676"/>
                </a:solidFill>
              </a:rPr>
              <a:t>modalità di erogazione dei corsi di formazione (parte i, punto 4)</a:t>
            </a:r>
          </a:p>
        </p:txBody>
      </p:sp>
    </p:spTree>
    <p:extLst>
      <p:ext uri="{BB962C8B-B14F-4D97-AF65-F5344CB8AC3E}">
        <p14:creationId xmlns:p14="http://schemas.microsoft.com/office/powerpoint/2010/main" val="11167236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DE838-2C3C-3611-8995-2B7C88D4306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40AFA679-0468-BF0A-26AB-014735E40AC5}"/>
              </a:ext>
            </a:extLst>
          </p:cNvPr>
          <p:cNvSpPr>
            <a:spLocks noGrp="1"/>
          </p:cNvSpPr>
          <p:nvPr>
            <p:ph type="title"/>
          </p:nvPr>
        </p:nvSpPr>
        <p:spPr>
          <a:xfrm>
            <a:off x="915392" y="649614"/>
            <a:ext cx="10314614" cy="369332"/>
          </a:xfrm>
        </p:spPr>
        <p:txBody>
          <a:bodyPr/>
          <a:lstStyle/>
          <a:p>
            <a:pPr algn="l"/>
            <a:r>
              <a:rPr lang="it-IT" sz="2400" u="sng" cap="small" dirty="0">
                <a:solidFill>
                  <a:srgbClr val="103676"/>
                </a:solidFill>
              </a:rPr>
              <a:t>ASR 2011 – DISPOSIZIONI TRANSITORIE</a:t>
            </a:r>
          </a:p>
        </p:txBody>
      </p:sp>
      <p:sp>
        <p:nvSpPr>
          <p:cNvPr id="3" name="Segnaposto numero diapositiva 2">
            <a:extLst>
              <a:ext uri="{FF2B5EF4-FFF2-40B4-BE49-F238E27FC236}">
                <a16:creationId xmlns:a16="http://schemas.microsoft.com/office/drawing/2014/main" id="{9BCBEE35-8DE6-734F-6B04-C89D5324133C}"/>
              </a:ext>
            </a:extLst>
          </p:cNvPr>
          <p:cNvSpPr>
            <a:spLocks noGrp="1"/>
          </p:cNvSpPr>
          <p:nvPr>
            <p:ph type="sldNum" sz="quarter" idx="10"/>
          </p:nvPr>
        </p:nvSpPr>
        <p:spPr/>
        <p:txBody>
          <a:bodyPr/>
          <a:lstStyle/>
          <a:p>
            <a:pPr defTabSz="608853"/>
            <a:fld id="{B6F15528-21DE-4FAA-801E-634DDDAF4B2B}" type="slidenum">
              <a:rPr lang="it-IT">
                <a:latin typeface="Calibri"/>
              </a:rPr>
              <a:pPr defTabSz="608853"/>
              <a:t>33</a:t>
            </a:fld>
            <a:endParaRPr lang="it-IT" dirty="0">
              <a:latin typeface="Calibri"/>
            </a:endParaRPr>
          </a:p>
        </p:txBody>
      </p:sp>
      <p:sp>
        <p:nvSpPr>
          <p:cNvPr id="7" name="bg object 16">
            <a:extLst>
              <a:ext uri="{FF2B5EF4-FFF2-40B4-BE49-F238E27FC236}">
                <a16:creationId xmlns:a16="http://schemas.microsoft.com/office/drawing/2014/main" id="{07023004-D83D-A694-19D9-EE73D1118FA9}"/>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6B85127E-883C-DF9C-DFD8-34BCAF8402DA}"/>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sp>
        <p:nvSpPr>
          <p:cNvPr id="6" name="object 6">
            <a:extLst>
              <a:ext uri="{FF2B5EF4-FFF2-40B4-BE49-F238E27FC236}">
                <a16:creationId xmlns:a16="http://schemas.microsoft.com/office/drawing/2014/main" id="{8C3ED02F-4568-0E5D-9ED6-44B6BADE72D4}"/>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
        <p:nvSpPr>
          <p:cNvPr id="8" name="CasellaDiTesto 7">
            <a:extLst>
              <a:ext uri="{FF2B5EF4-FFF2-40B4-BE49-F238E27FC236}">
                <a16:creationId xmlns:a16="http://schemas.microsoft.com/office/drawing/2014/main" id="{BEE017E4-747B-6CBE-F854-D413C9A4C61A}"/>
              </a:ext>
            </a:extLst>
          </p:cNvPr>
          <p:cNvSpPr txBox="1"/>
          <p:nvPr/>
        </p:nvSpPr>
        <p:spPr>
          <a:xfrm>
            <a:off x="859704" y="1290397"/>
            <a:ext cx="10854776" cy="1200329"/>
          </a:xfrm>
          <a:prstGeom prst="rect">
            <a:avLst/>
          </a:prstGeom>
          <a:solidFill>
            <a:schemeClr val="accent3">
              <a:lumMod val="20000"/>
              <a:lumOff val="80000"/>
            </a:schemeClr>
          </a:solidFill>
        </p:spPr>
        <p:txBody>
          <a:bodyPr wrap="square">
            <a:spAutoFit/>
          </a:bodyPr>
          <a:lstStyle/>
          <a:p>
            <a:pPr algn="ctr">
              <a:defRPr/>
            </a:pPr>
            <a:r>
              <a:rPr lang="it-IT" b="1" cap="all" dirty="0">
                <a:solidFill>
                  <a:schemeClr val="tx2"/>
                </a:solidFill>
              </a:rPr>
              <a:t>Il personale di nuova assunzione deve essere avviato ai rispettivi corsi anteriormente  o contestualmente all’assunzione.</a:t>
            </a:r>
          </a:p>
          <a:p>
            <a:pPr algn="ctr">
              <a:defRPr/>
            </a:pPr>
            <a:r>
              <a:rPr lang="it-IT" b="1" cap="all" dirty="0">
                <a:solidFill>
                  <a:schemeClr val="tx2"/>
                </a:solidFill>
              </a:rPr>
              <a:t>L’</a:t>
            </a:r>
            <a:r>
              <a:rPr lang="it-IT" b="1" cap="all" dirty="0" err="1">
                <a:solidFill>
                  <a:schemeClr val="tx2"/>
                </a:solidFill>
              </a:rPr>
              <a:t>Asr</a:t>
            </a:r>
            <a:r>
              <a:rPr lang="it-IT" b="1" cap="all" dirty="0">
                <a:solidFill>
                  <a:schemeClr val="tx2"/>
                </a:solidFill>
              </a:rPr>
              <a:t> del 2011 lasciava  la possibilità di </a:t>
            </a:r>
            <a:r>
              <a:rPr lang="it-IT" b="1" u="sng" cap="all" dirty="0">
                <a:solidFill>
                  <a:schemeClr val="tx2"/>
                </a:solidFill>
              </a:rPr>
              <a:t>completare il percorso formativo entro 60 giorni dalla ASSUNZIONE e comunque prima che il lavoratore fosse avviato all’attività lavorativa</a:t>
            </a:r>
          </a:p>
        </p:txBody>
      </p:sp>
      <p:sp>
        <p:nvSpPr>
          <p:cNvPr id="5" name="Freccia in giù 4">
            <a:extLst>
              <a:ext uri="{FF2B5EF4-FFF2-40B4-BE49-F238E27FC236}">
                <a16:creationId xmlns:a16="http://schemas.microsoft.com/office/drawing/2014/main" id="{588208AA-3AA2-33B9-986B-0147DD3CF321}"/>
              </a:ext>
            </a:extLst>
          </p:cNvPr>
          <p:cNvSpPr/>
          <p:nvPr/>
        </p:nvSpPr>
        <p:spPr>
          <a:xfrm>
            <a:off x="6139540" y="2587349"/>
            <a:ext cx="491575" cy="841651"/>
          </a:xfrm>
          <a:prstGeom prst="downArrow">
            <a:avLst/>
          </a:prstGeom>
          <a:solidFill>
            <a:srgbClr val="11498A">
              <a:alpha val="25000"/>
            </a:srgbClr>
          </a:solidFill>
        </p:spPr>
        <p:txBody>
          <a:bodyPr wrap="square" lIns="0" tIns="0" rIns="0" bIns="0" rtlCol="0" anchor="ctr"/>
          <a:lstStyle/>
          <a:p>
            <a:pPr algn="ctr"/>
            <a:endParaRPr lang="it-IT"/>
          </a:p>
        </p:txBody>
      </p:sp>
      <p:sp>
        <p:nvSpPr>
          <p:cNvPr id="9" name="CasellaDiTesto 8">
            <a:extLst>
              <a:ext uri="{FF2B5EF4-FFF2-40B4-BE49-F238E27FC236}">
                <a16:creationId xmlns:a16="http://schemas.microsoft.com/office/drawing/2014/main" id="{D9D9DB19-FDB6-8E55-6C60-E3AB6FB71126}"/>
              </a:ext>
            </a:extLst>
          </p:cNvPr>
          <p:cNvSpPr txBox="1"/>
          <p:nvPr/>
        </p:nvSpPr>
        <p:spPr>
          <a:xfrm>
            <a:off x="915392" y="3627555"/>
            <a:ext cx="10854776" cy="369332"/>
          </a:xfrm>
          <a:prstGeom prst="rect">
            <a:avLst/>
          </a:prstGeom>
          <a:solidFill>
            <a:schemeClr val="accent3">
              <a:lumMod val="20000"/>
              <a:lumOff val="80000"/>
            </a:schemeClr>
          </a:solidFill>
        </p:spPr>
        <p:txBody>
          <a:bodyPr wrap="square">
            <a:spAutoFit/>
          </a:bodyPr>
          <a:lstStyle/>
          <a:p>
            <a:pPr algn="ctr">
              <a:defRPr/>
            </a:pPr>
            <a:r>
              <a:rPr lang="it-IT" b="1" cap="all" dirty="0">
                <a:solidFill>
                  <a:schemeClr val="tx2"/>
                </a:solidFill>
              </a:rPr>
              <a:t>Ad oggi tale possibilità è stata </a:t>
            </a:r>
            <a:r>
              <a:rPr lang="it-IT" b="1" u="sng" cap="all" dirty="0">
                <a:solidFill>
                  <a:schemeClr val="tx2"/>
                </a:solidFill>
              </a:rPr>
              <a:t>eliminata</a:t>
            </a:r>
            <a:r>
              <a:rPr lang="it-IT" b="1" cap="all" dirty="0">
                <a:solidFill>
                  <a:schemeClr val="tx2"/>
                </a:solidFill>
              </a:rPr>
              <a:t> dal testo del nuovo </a:t>
            </a:r>
            <a:r>
              <a:rPr lang="it-IT" b="1" cap="all" dirty="0" err="1">
                <a:solidFill>
                  <a:schemeClr val="tx2"/>
                </a:solidFill>
              </a:rPr>
              <a:t>asr</a:t>
            </a:r>
            <a:endParaRPr lang="it-IT" b="1" cap="all" dirty="0">
              <a:solidFill>
                <a:schemeClr val="tx2"/>
              </a:solidFill>
            </a:endParaRPr>
          </a:p>
        </p:txBody>
      </p:sp>
      <p:sp>
        <p:nvSpPr>
          <p:cNvPr id="11" name="CasellaDiTesto 10">
            <a:extLst>
              <a:ext uri="{FF2B5EF4-FFF2-40B4-BE49-F238E27FC236}">
                <a16:creationId xmlns:a16="http://schemas.microsoft.com/office/drawing/2014/main" id="{15BFDE9E-0565-3C08-C0BA-2FE20847389A}"/>
              </a:ext>
            </a:extLst>
          </p:cNvPr>
          <p:cNvSpPr txBox="1"/>
          <p:nvPr/>
        </p:nvSpPr>
        <p:spPr>
          <a:xfrm>
            <a:off x="915392" y="5237019"/>
            <a:ext cx="10854776" cy="830997"/>
          </a:xfrm>
          <a:prstGeom prst="rect">
            <a:avLst/>
          </a:prstGeom>
          <a:solidFill>
            <a:schemeClr val="accent3">
              <a:lumMod val="20000"/>
              <a:lumOff val="80000"/>
            </a:schemeClr>
          </a:solidFill>
        </p:spPr>
        <p:txBody>
          <a:bodyPr wrap="square">
            <a:spAutoFit/>
          </a:bodyPr>
          <a:lstStyle/>
          <a:p>
            <a:pPr algn="ctr">
              <a:defRPr/>
            </a:pPr>
            <a:r>
              <a:rPr lang="it-IT" sz="2400" b="1" u="sng" cap="all" dirty="0">
                <a:solidFill>
                  <a:schemeClr val="tx2"/>
                </a:solidFill>
              </a:rPr>
              <a:t>Non è Più possibile completare il percorso entro 60 giorni dalla ASSUNZIONE </a:t>
            </a:r>
          </a:p>
        </p:txBody>
      </p:sp>
      <p:sp>
        <p:nvSpPr>
          <p:cNvPr id="12" name="Freccia in giù 11">
            <a:extLst>
              <a:ext uri="{FF2B5EF4-FFF2-40B4-BE49-F238E27FC236}">
                <a16:creationId xmlns:a16="http://schemas.microsoft.com/office/drawing/2014/main" id="{E609B157-9218-3810-3CAA-65C23E346278}"/>
              </a:ext>
            </a:extLst>
          </p:cNvPr>
          <p:cNvSpPr/>
          <p:nvPr/>
        </p:nvSpPr>
        <p:spPr>
          <a:xfrm>
            <a:off x="6139539" y="4195442"/>
            <a:ext cx="491575" cy="841651"/>
          </a:xfrm>
          <a:prstGeom prst="downArrow">
            <a:avLst/>
          </a:prstGeom>
          <a:solidFill>
            <a:srgbClr val="11498A">
              <a:alpha val="25000"/>
            </a:srgbClr>
          </a:solidFill>
        </p:spPr>
        <p:txBody>
          <a:bodyPr wrap="square" lIns="0" tIns="0" rIns="0" bIns="0" rtlCol="0" anchor="ctr"/>
          <a:lstStyle/>
          <a:p>
            <a:pPr algn="ctr"/>
            <a:endParaRPr lang="it-IT"/>
          </a:p>
        </p:txBody>
      </p:sp>
    </p:spTree>
    <p:extLst>
      <p:ext uri="{BB962C8B-B14F-4D97-AF65-F5344CB8AC3E}">
        <p14:creationId xmlns:p14="http://schemas.microsoft.com/office/powerpoint/2010/main" val="11634202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4CD5C-8F49-B0DC-41E3-FE7477B5680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2C2D90B-399C-70F6-EAE0-1EC54EA8B1BB}"/>
              </a:ext>
            </a:extLst>
          </p:cNvPr>
          <p:cNvSpPr>
            <a:spLocks noGrp="1"/>
          </p:cNvSpPr>
          <p:nvPr>
            <p:ph type="title"/>
          </p:nvPr>
        </p:nvSpPr>
        <p:spPr>
          <a:xfrm>
            <a:off x="915392" y="649614"/>
            <a:ext cx="10314614" cy="369332"/>
          </a:xfrm>
        </p:spPr>
        <p:txBody>
          <a:bodyPr/>
          <a:lstStyle/>
          <a:p>
            <a:pPr algn="l"/>
            <a:r>
              <a:rPr lang="it-IT" sz="2400" u="sng" cap="small" dirty="0">
                <a:solidFill>
                  <a:srgbClr val="103676"/>
                </a:solidFill>
              </a:rPr>
              <a:t>analisi dei fabbisogni formativi e contesto (parte iv)</a:t>
            </a:r>
          </a:p>
        </p:txBody>
      </p:sp>
      <p:sp>
        <p:nvSpPr>
          <p:cNvPr id="3" name="Segnaposto numero diapositiva 2">
            <a:extLst>
              <a:ext uri="{FF2B5EF4-FFF2-40B4-BE49-F238E27FC236}">
                <a16:creationId xmlns:a16="http://schemas.microsoft.com/office/drawing/2014/main" id="{7132E091-075F-6F60-A7F5-89B9FED3970E}"/>
              </a:ext>
            </a:extLst>
          </p:cNvPr>
          <p:cNvSpPr>
            <a:spLocks noGrp="1"/>
          </p:cNvSpPr>
          <p:nvPr>
            <p:ph type="sldNum" sz="quarter" idx="10"/>
          </p:nvPr>
        </p:nvSpPr>
        <p:spPr/>
        <p:txBody>
          <a:bodyPr/>
          <a:lstStyle/>
          <a:p>
            <a:pPr defTabSz="608853"/>
            <a:fld id="{B6F15528-21DE-4FAA-801E-634DDDAF4B2B}" type="slidenum">
              <a:rPr lang="it-IT">
                <a:latin typeface="Calibri"/>
              </a:rPr>
              <a:pPr defTabSz="608853"/>
              <a:t>34</a:t>
            </a:fld>
            <a:endParaRPr lang="it-IT" dirty="0">
              <a:latin typeface="Calibri"/>
            </a:endParaRPr>
          </a:p>
        </p:txBody>
      </p:sp>
      <p:sp>
        <p:nvSpPr>
          <p:cNvPr id="7" name="bg object 16">
            <a:extLst>
              <a:ext uri="{FF2B5EF4-FFF2-40B4-BE49-F238E27FC236}">
                <a16:creationId xmlns:a16="http://schemas.microsoft.com/office/drawing/2014/main" id="{18597F47-7099-D0A6-A773-D57B9E4223EF}"/>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D1E955DE-3B66-2AB9-DA81-ADCECAF56CDB}"/>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10" name="Tabella 9">
            <a:extLst>
              <a:ext uri="{FF2B5EF4-FFF2-40B4-BE49-F238E27FC236}">
                <a16:creationId xmlns:a16="http://schemas.microsoft.com/office/drawing/2014/main" id="{0F33B910-6CB6-A68E-544D-1E5DC14D3A74}"/>
              </a:ext>
            </a:extLst>
          </p:cNvPr>
          <p:cNvGraphicFramePr>
            <a:graphicFrameLocks noGrp="1"/>
          </p:cNvGraphicFramePr>
          <p:nvPr/>
        </p:nvGraphicFramePr>
        <p:xfrm>
          <a:off x="676793" y="1484762"/>
          <a:ext cx="10740617" cy="2527800"/>
        </p:xfrm>
        <a:graphic>
          <a:graphicData uri="http://schemas.openxmlformats.org/drawingml/2006/table">
            <a:tbl>
              <a:tblPr firstRow="1" bandRow="1">
                <a:tableStyleId>{5C22544A-7EE6-4342-B048-85BDC9FD1C3A}</a:tableStyleId>
              </a:tblPr>
              <a:tblGrid>
                <a:gridCol w="10740617">
                  <a:extLst>
                    <a:ext uri="{9D8B030D-6E8A-4147-A177-3AD203B41FA5}">
                      <a16:colId xmlns:a16="http://schemas.microsoft.com/office/drawing/2014/main" val="951336313"/>
                    </a:ext>
                  </a:extLst>
                </a:gridCol>
              </a:tblGrid>
              <a:tr h="2527800">
                <a:tc>
                  <a:txBody>
                    <a:bodyPr/>
                    <a:lstStyle/>
                    <a:p>
                      <a:pPr marL="285750" indent="-285750">
                        <a:buFont typeface="Wingdings" panose="05000000000000000000" pitchFamily="2" charset="2"/>
                        <a:buChar char="ü"/>
                      </a:pPr>
                      <a:endParaRPr lang="it-IT" sz="1800" b="0" i="0" u="none" strike="noStrike" baseline="0" dirty="0">
                        <a:solidFill>
                          <a:schemeClr val="lt1"/>
                        </a:solidFill>
                        <a:latin typeface="+mn-lt"/>
                        <a:ea typeface="+mn-ea"/>
                        <a:cs typeface="+mn-cs"/>
                      </a:endParaRPr>
                    </a:p>
                    <a:p>
                      <a:pPr marL="285750" indent="-285750" algn="just">
                        <a:buFont typeface="Wingdings" panose="05000000000000000000" pitchFamily="2" charset="2"/>
                        <a:buChar char="ü"/>
                      </a:pPr>
                      <a:r>
                        <a:rPr lang="it-IT" sz="1800" b="1" cap="all" baseline="0" dirty="0">
                          <a:solidFill>
                            <a:schemeClr val="tx2"/>
                          </a:solidFill>
                          <a:latin typeface="+mn-lt"/>
                          <a:ea typeface="+mn-ea"/>
                          <a:cs typeface="+mn-cs"/>
                        </a:rPr>
                        <a:t>Ove la formazione riguardi lavoratori immigrati, essa avviene previa verifica della comprensione e conoscenza della lingua veicolare utilizzata nel percorso formativo</a:t>
                      </a:r>
                    </a:p>
                    <a:p>
                      <a:pPr marL="285750" indent="-285750" algn="just">
                        <a:buFont typeface="Wingdings" panose="05000000000000000000" pitchFamily="2" charset="2"/>
                        <a:buChar char="ü"/>
                      </a:pPr>
                      <a:endParaRPr lang="it-IT" sz="1800" b="1" cap="all" baseline="0" dirty="0">
                        <a:solidFill>
                          <a:schemeClr val="tx2"/>
                        </a:solidFill>
                        <a:latin typeface="+mn-lt"/>
                        <a:ea typeface="+mn-ea"/>
                        <a:cs typeface="+mn-cs"/>
                      </a:endParaRPr>
                    </a:p>
                    <a:p>
                      <a:pPr marL="285750" indent="-285750" algn="just">
                        <a:buFont typeface="Wingdings" panose="05000000000000000000" pitchFamily="2" charset="2"/>
                        <a:buChar char="ü"/>
                      </a:pPr>
                      <a:r>
                        <a:rPr lang="it-IT" sz="1800" b="1" cap="all" baseline="0" dirty="0">
                          <a:solidFill>
                            <a:schemeClr val="tx2"/>
                          </a:solidFill>
                          <a:latin typeface="+mn-lt"/>
                          <a:ea typeface="+mn-ea"/>
                          <a:cs typeface="+mn-cs"/>
                        </a:rPr>
                        <a:t>Nei confronti dei lavoratori stranieri i corsi dovranno essere realizzati previa verifica della comprensione e conoscenza della lingua veicolare e con modalità che assicurino la comprensione dei contenuti del corso di formazione, quali, ad esempio, la presenza di un mediatore interculturale o di un traduttore</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6" name="object 6">
            <a:extLst>
              <a:ext uri="{FF2B5EF4-FFF2-40B4-BE49-F238E27FC236}">
                <a16:creationId xmlns:a16="http://schemas.microsoft.com/office/drawing/2014/main" id="{7C15FA51-4412-6315-1F9A-911B767A9368}"/>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Tree>
    <p:extLst>
      <p:ext uri="{BB962C8B-B14F-4D97-AF65-F5344CB8AC3E}">
        <p14:creationId xmlns:p14="http://schemas.microsoft.com/office/powerpoint/2010/main" val="2266951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C15A9-5A23-A3FE-D213-AED0B6A95836}"/>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DFC1C798-79F3-25FE-E502-7EC86589D969}"/>
              </a:ext>
            </a:extLst>
          </p:cNvPr>
          <p:cNvSpPr>
            <a:spLocks noGrp="1"/>
          </p:cNvSpPr>
          <p:nvPr>
            <p:ph type="sldNum" sz="quarter" idx="10"/>
          </p:nvPr>
        </p:nvSpPr>
        <p:spPr/>
        <p:txBody>
          <a:bodyPr/>
          <a:lstStyle/>
          <a:p>
            <a:pPr defTabSz="608853"/>
            <a:fld id="{B6F15528-21DE-4FAA-801E-634DDDAF4B2B}" type="slidenum">
              <a:rPr lang="it-IT">
                <a:latin typeface="Calibri"/>
              </a:rPr>
              <a:pPr defTabSz="608853"/>
              <a:t>35</a:t>
            </a:fld>
            <a:endParaRPr lang="it-IT" dirty="0">
              <a:latin typeface="Calibri"/>
            </a:endParaRPr>
          </a:p>
        </p:txBody>
      </p:sp>
      <p:sp>
        <p:nvSpPr>
          <p:cNvPr id="7" name="bg object 16">
            <a:extLst>
              <a:ext uri="{FF2B5EF4-FFF2-40B4-BE49-F238E27FC236}">
                <a16:creationId xmlns:a16="http://schemas.microsoft.com/office/drawing/2014/main" id="{13030042-6420-7AC7-49C0-0E3541CB0C82}"/>
              </a:ext>
            </a:extLst>
          </p:cNvPr>
          <p:cNvSpPr/>
          <p:nvPr/>
        </p:nvSpPr>
        <p:spPr>
          <a:xfrm>
            <a:off x="598837" y="619186"/>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AE15D43F-D720-0291-8860-BDC3EB68771E}"/>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sp>
        <p:nvSpPr>
          <p:cNvPr id="6" name="object 6">
            <a:extLst>
              <a:ext uri="{FF2B5EF4-FFF2-40B4-BE49-F238E27FC236}">
                <a16:creationId xmlns:a16="http://schemas.microsoft.com/office/drawing/2014/main" id="{04F6D8BD-9D3B-4B87-4ABC-540D5AFCA7AD}"/>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
        <p:nvSpPr>
          <p:cNvPr id="4" name="Titolo 1">
            <a:extLst>
              <a:ext uri="{FF2B5EF4-FFF2-40B4-BE49-F238E27FC236}">
                <a16:creationId xmlns:a16="http://schemas.microsoft.com/office/drawing/2014/main" id="{2BF7B9D5-D18D-7591-6344-C2D3A6691F59}"/>
              </a:ext>
            </a:extLst>
          </p:cNvPr>
          <p:cNvSpPr txBox="1">
            <a:spLocks/>
          </p:cNvSpPr>
          <p:nvPr/>
        </p:nvSpPr>
        <p:spPr>
          <a:xfrm>
            <a:off x="938693" y="551736"/>
            <a:ext cx="10314614" cy="369332"/>
          </a:xfrm>
          <a:prstGeom prst="rect">
            <a:avLst/>
          </a:prstGeom>
        </p:spPr>
        <p:txBody>
          <a:bodyPr vert="horz" wrap="square" lIns="0" tIns="0" rIns="0" bIns="0">
            <a:spAutoFit/>
          </a:bodyPr>
          <a:lstStyle>
            <a:lvl1pPr>
              <a:defRPr sz="2100" b="1" i="0">
                <a:solidFill>
                  <a:srgbClr val="11498A"/>
                </a:solidFill>
                <a:latin typeface="Calibri"/>
                <a:ea typeface="+mj-ea"/>
                <a:cs typeface="Calibri"/>
              </a:defRPr>
            </a:lvl1pPr>
          </a:lstStyle>
          <a:p>
            <a:pPr algn="l"/>
            <a:r>
              <a:rPr lang="it-IT" sz="2400" u="sng" kern="0" cap="small" dirty="0">
                <a:solidFill>
                  <a:srgbClr val="103676"/>
                </a:solidFill>
              </a:rPr>
              <a:t>Crediti formativi (allegato iii)</a:t>
            </a:r>
          </a:p>
        </p:txBody>
      </p:sp>
      <p:sp>
        <p:nvSpPr>
          <p:cNvPr id="5" name="CasellaDiTesto 4">
            <a:extLst>
              <a:ext uri="{FF2B5EF4-FFF2-40B4-BE49-F238E27FC236}">
                <a16:creationId xmlns:a16="http://schemas.microsoft.com/office/drawing/2014/main" id="{8BCF4C2E-1F22-7E1E-3E5C-1B5520F00F73}"/>
              </a:ext>
            </a:extLst>
          </p:cNvPr>
          <p:cNvSpPr txBox="1"/>
          <p:nvPr/>
        </p:nvSpPr>
        <p:spPr>
          <a:xfrm>
            <a:off x="790952" y="1133330"/>
            <a:ext cx="10765508" cy="358559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endParaRPr lang="it-IT" sz="1800" b="0" i="0" u="none" strike="noStrike" baseline="0" dirty="0">
              <a:solidFill>
                <a:srgbClr val="000000"/>
              </a:solidFill>
            </a:endParaRPr>
          </a:p>
          <a:p>
            <a:pPr algn="just"/>
            <a:r>
              <a:rPr lang="it-IT" sz="1900" b="1" cap="all" dirty="0">
                <a:solidFill>
                  <a:schemeClr val="tx2"/>
                </a:solidFill>
              </a:rPr>
              <a:t>TOTALE: </a:t>
            </a:r>
            <a:r>
              <a:rPr lang="it-IT" sz="1900" cap="all" dirty="0">
                <a:solidFill>
                  <a:schemeClr val="tx2"/>
                </a:solidFill>
              </a:rPr>
              <a:t>si intende il riconoscimento completo della formazione acquisita e quindi l’esonero totale dalla frequenza del monte ore di formazione o di aggiornamento previsto per il soggetto individuato. </a:t>
            </a:r>
            <a:r>
              <a:rPr lang="it-IT" sz="1900" b="1" cap="all" dirty="0">
                <a:solidFill>
                  <a:schemeClr val="tx2"/>
                </a:solidFill>
              </a:rPr>
              <a:t>	</a:t>
            </a:r>
          </a:p>
          <a:p>
            <a:pPr algn="just"/>
            <a:endParaRPr lang="it-IT" sz="1900" b="1" cap="all" dirty="0">
              <a:solidFill>
                <a:schemeClr val="tx2"/>
              </a:solidFill>
            </a:endParaRPr>
          </a:p>
          <a:p>
            <a:pPr algn="just"/>
            <a:r>
              <a:rPr lang="it-IT" sz="1900" b="1" cap="all" dirty="0">
                <a:solidFill>
                  <a:schemeClr val="tx2"/>
                </a:solidFill>
              </a:rPr>
              <a:t>PARZIALE: </a:t>
            </a:r>
            <a:r>
              <a:rPr lang="it-IT" sz="1900" cap="all" dirty="0">
                <a:solidFill>
                  <a:schemeClr val="tx2"/>
                </a:solidFill>
              </a:rPr>
              <a:t>si intende il riconoscimento di una parte della formazione acquisita e di conseguenza implica la necessità di integrare tale formazione individuando per differenza il numero complessivo di ore da frequentare, nonché i relativi contenuti. </a:t>
            </a:r>
          </a:p>
          <a:p>
            <a:pPr algn="just"/>
            <a:r>
              <a:rPr lang="it-IT" sz="1900" b="1" cap="all" dirty="0">
                <a:solidFill>
                  <a:schemeClr val="tx2"/>
                </a:solidFill>
              </a:rPr>
              <a:t>	</a:t>
            </a:r>
          </a:p>
          <a:p>
            <a:pPr algn="just"/>
            <a:r>
              <a:rPr lang="it-IT" sz="1900" b="1" cap="all" dirty="0">
                <a:solidFill>
                  <a:schemeClr val="tx2"/>
                </a:solidFill>
              </a:rPr>
              <a:t>FREQUENZA: </a:t>
            </a:r>
            <a:r>
              <a:rPr lang="it-IT" sz="1900" cap="all" dirty="0">
                <a:solidFill>
                  <a:schemeClr val="tx2"/>
                </a:solidFill>
              </a:rPr>
              <a:t>si intende la necessità di assolvere completamente alla formazione prevista, in quanto non sono state individuate corrispondenze dirette con i contenuti della formazione delle diverse figure riportate nelle tabelle. </a:t>
            </a:r>
            <a:r>
              <a:rPr lang="it-IT" sz="1800" b="0" i="0" u="none" strike="noStrike" baseline="0" dirty="0">
                <a:solidFill>
                  <a:srgbClr val="000000"/>
                </a:solidFill>
                <a:latin typeface="Aptos Narrow" panose="020B0004020202020204" pitchFamily="34" charset="0"/>
              </a:rPr>
              <a:t>	</a:t>
            </a:r>
          </a:p>
        </p:txBody>
      </p:sp>
      <p:sp>
        <p:nvSpPr>
          <p:cNvPr id="9" name="Fumetto: ovale 8">
            <a:extLst>
              <a:ext uri="{FF2B5EF4-FFF2-40B4-BE49-F238E27FC236}">
                <a16:creationId xmlns:a16="http://schemas.microsoft.com/office/drawing/2014/main" id="{BEBBB657-2C80-03BF-536D-499DF38F5D23}"/>
              </a:ext>
            </a:extLst>
          </p:cNvPr>
          <p:cNvSpPr/>
          <p:nvPr/>
        </p:nvSpPr>
        <p:spPr>
          <a:xfrm>
            <a:off x="9458513" y="3665998"/>
            <a:ext cx="2599999" cy="977149"/>
          </a:xfrm>
          <a:prstGeom prst="wedgeEllipseCallout">
            <a:avLst>
              <a:gd name="adj1" fmla="val -77777"/>
              <a:gd name="adj2" fmla="val 85828"/>
            </a:avLst>
          </a:prstGeom>
        </p:spPr>
        <p:style>
          <a:lnRef idx="2">
            <a:schemeClr val="accent3"/>
          </a:lnRef>
          <a:fillRef idx="1">
            <a:schemeClr val="lt1"/>
          </a:fillRef>
          <a:effectRef idx="0">
            <a:schemeClr val="accent3"/>
          </a:effectRef>
          <a:fontRef idx="minor">
            <a:schemeClr val="dk1"/>
          </a:fontRef>
        </p:style>
        <p:txBody>
          <a:bodyPr wrap="square" lIns="0" tIns="0" rIns="0" bIns="0" rtlCol="0" anchor="ctr"/>
          <a:lstStyle/>
          <a:p>
            <a:pPr algn="ctr"/>
            <a:endParaRPr lang="it-IT" sz="1600" b="1" cap="all" dirty="0">
              <a:solidFill>
                <a:schemeClr val="tx2"/>
              </a:solidFill>
            </a:endParaRPr>
          </a:p>
          <a:p>
            <a:pPr algn="ctr"/>
            <a:r>
              <a:rPr lang="it-IT" sz="1600" b="1" cap="all" dirty="0">
                <a:solidFill>
                  <a:schemeClr val="tx2"/>
                </a:solidFill>
              </a:rPr>
              <a:t>ESEMPIO</a:t>
            </a:r>
          </a:p>
          <a:p>
            <a:pPr algn="ctr"/>
            <a:endParaRPr lang="it-IT" sz="1598" b="1" i="1" u="sng" dirty="0">
              <a:solidFill>
                <a:schemeClr val="accent1"/>
              </a:solidFill>
            </a:endParaRPr>
          </a:p>
        </p:txBody>
      </p:sp>
      <p:graphicFrame>
        <p:nvGraphicFramePr>
          <p:cNvPr id="2" name="Tabella 1">
            <a:extLst>
              <a:ext uri="{FF2B5EF4-FFF2-40B4-BE49-F238E27FC236}">
                <a16:creationId xmlns:a16="http://schemas.microsoft.com/office/drawing/2014/main" id="{94C7BB03-BF5A-A180-177F-42A38378A3AA}"/>
              </a:ext>
            </a:extLst>
          </p:cNvPr>
          <p:cNvGraphicFramePr>
            <a:graphicFrameLocks noGrp="1"/>
          </p:cNvGraphicFramePr>
          <p:nvPr/>
        </p:nvGraphicFramePr>
        <p:xfrm>
          <a:off x="790952" y="5005000"/>
          <a:ext cx="10765504" cy="1056640"/>
        </p:xfrm>
        <a:graphic>
          <a:graphicData uri="http://schemas.openxmlformats.org/drawingml/2006/table">
            <a:tbl>
              <a:tblPr firstRow="1" bandRow="1">
                <a:tableStyleId>{F5AB1C69-6EDB-4FF4-983F-18BD219EF322}</a:tableStyleId>
              </a:tblPr>
              <a:tblGrid>
                <a:gridCol w="1173650">
                  <a:extLst>
                    <a:ext uri="{9D8B030D-6E8A-4147-A177-3AD203B41FA5}">
                      <a16:colId xmlns:a16="http://schemas.microsoft.com/office/drawing/2014/main" val="1723371725"/>
                    </a:ext>
                  </a:extLst>
                </a:gridCol>
                <a:gridCol w="1783533">
                  <a:extLst>
                    <a:ext uri="{9D8B030D-6E8A-4147-A177-3AD203B41FA5}">
                      <a16:colId xmlns:a16="http://schemas.microsoft.com/office/drawing/2014/main" val="851621477"/>
                    </a:ext>
                  </a:extLst>
                </a:gridCol>
                <a:gridCol w="1321806">
                  <a:extLst>
                    <a:ext uri="{9D8B030D-6E8A-4147-A177-3AD203B41FA5}">
                      <a16:colId xmlns:a16="http://schemas.microsoft.com/office/drawing/2014/main" val="1336925099"/>
                    </a:ext>
                  </a:extLst>
                </a:gridCol>
                <a:gridCol w="950613">
                  <a:extLst>
                    <a:ext uri="{9D8B030D-6E8A-4147-A177-3AD203B41FA5}">
                      <a16:colId xmlns:a16="http://schemas.microsoft.com/office/drawing/2014/main" val="3870889355"/>
                    </a:ext>
                  </a:extLst>
                </a:gridCol>
                <a:gridCol w="1498838">
                  <a:extLst>
                    <a:ext uri="{9D8B030D-6E8A-4147-A177-3AD203B41FA5}">
                      <a16:colId xmlns:a16="http://schemas.microsoft.com/office/drawing/2014/main" val="592886111"/>
                    </a:ext>
                  </a:extLst>
                </a:gridCol>
                <a:gridCol w="1461646">
                  <a:extLst>
                    <a:ext uri="{9D8B030D-6E8A-4147-A177-3AD203B41FA5}">
                      <a16:colId xmlns:a16="http://schemas.microsoft.com/office/drawing/2014/main" val="3447670109"/>
                    </a:ext>
                  </a:extLst>
                </a:gridCol>
                <a:gridCol w="1412340">
                  <a:extLst>
                    <a:ext uri="{9D8B030D-6E8A-4147-A177-3AD203B41FA5}">
                      <a16:colId xmlns:a16="http://schemas.microsoft.com/office/drawing/2014/main" val="3151388451"/>
                    </a:ext>
                  </a:extLst>
                </a:gridCol>
                <a:gridCol w="1163078">
                  <a:extLst>
                    <a:ext uri="{9D8B030D-6E8A-4147-A177-3AD203B41FA5}">
                      <a16:colId xmlns:a16="http://schemas.microsoft.com/office/drawing/2014/main" val="2380735740"/>
                    </a:ext>
                  </a:extLst>
                </a:gridCol>
              </a:tblGrid>
              <a:tr h="0">
                <a:tc>
                  <a:txBody>
                    <a:bodyPr/>
                    <a:lstStyle/>
                    <a:p>
                      <a:pPr algn="ctr"/>
                      <a:r>
                        <a:rPr lang="it-IT" sz="1300" b="1" dirty="0"/>
                        <a:t>Formazione soggetti</a:t>
                      </a:r>
                    </a:p>
                  </a:txBody>
                  <a:tcPr anchor="ctr"/>
                </a:tc>
                <a:tc>
                  <a:txBody>
                    <a:bodyPr/>
                    <a:lstStyle/>
                    <a:p>
                      <a:pPr algn="ctr"/>
                      <a:r>
                        <a:rPr lang="it-IT" sz="1300" b="1" dirty="0"/>
                        <a:t>Norme di riferimento</a:t>
                      </a:r>
                    </a:p>
                  </a:txBody>
                  <a:tcPr anchor="ctr"/>
                </a:tc>
                <a:tc>
                  <a:txBody>
                    <a:bodyPr/>
                    <a:lstStyle/>
                    <a:p>
                      <a:pPr algn="ctr"/>
                      <a:r>
                        <a:rPr lang="it-IT" sz="1300" b="1" dirty="0"/>
                        <a:t>RLS</a:t>
                      </a:r>
                    </a:p>
                  </a:txBody>
                  <a:tcPr anchor="ctr"/>
                </a:tc>
                <a:tc>
                  <a:txBody>
                    <a:bodyPr/>
                    <a:lstStyle/>
                    <a:p>
                      <a:pPr algn="ctr"/>
                      <a:r>
                        <a:rPr lang="it-IT" sz="1300" b="1" dirty="0"/>
                        <a:t>DL</a:t>
                      </a:r>
                    </a:p>
                  </a:txBody>
                  <a:tcPr anchor="ctr"/>
                </a:tc>
                <a:tc>
                  <a:txBody>
                    <a:bodyPr/>
                    <a:lstStyle/>
                    <a:p>
                      <a:pPr algn="ctr"/>
                      <a:r>
                        <a:rPr lang="it-IT" sz="1300" b="1" dirty="0"/>
                        <a:t>LAVORATORE Form. generale</a:t>
                      </a:r>
                    </a:p>
                  </a:txBody>
                  <a:tcPr anchor="ctr"/>
                </a:tc>
                <a:tc>
                  <a:txBody>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it-IT" sz="1300" b="1" dirty="0"/>
                        <a:t>LAVORATORE Form. specifica</a:t>
                      </a:r>
                    </a:p>
                    <a:p>
                      <a:pPr algn="ctr"/>
                      <a:endParaRPr lang="it-IT" sz="1300" b="1" dirty="0"/>
                    </a:p>
                  </a:txBody>
                  <a:tcPr anchor="ctr"/>
                </a:tc>
                <a:tc>
                  <a:txBody>
                    <a:bodyPr/>
                    <a:lstStyle/>
                    <a:p>
                      <a:pPr algn="ctr"/>
                      <a:r>
                        <a:rPr lang="it-IT" sz="1300" b="1" dirty="0"/>
                        <a:t>DIRIGENTE</a:t>
                      </a:r>
                    </a:p>
                  </a:txBody>
                  <a:tcPr anchor="ctr"/>
                </a:tc>
                <a:tc>
                  <a:txBody>
                    <a:bodyPr/>
                    <a:lstStyle/>
                    <a:p>
                      <a:pPr algn="ctr"/>
                      <a:r>
                        <a:rPr lang="it-IT" sz="1300" b="1" dirty="0"/>
                        <a:t>PREPOSTO</a:t>
                      </a:r>
                    </a:p>
                  </a:txBody>
                  <a:tcPr anchor="ctr"/>
                </a:tc>
                <a:extLst>
                  <a:ext uri="{0D108BD9-81ED-4DB2-BD59-A6C34878D82A}">
                    <a16:rowId xmlns:a16="http://schemas.microsoft.com/office/drawing/2014/main" val="2212177077"/>
                  </a:ext>
                </a:extLst>
              </a:tr>
              <a:tr h="370840">
                <a:tc>
                  <a:txBody>
                    <a:bodyPr/>
                    <a:lstStyle/>
                    <a:p>
                      <a:pPr algn="ctr"/>
                      <a:r>
                        <a:rPr lang="it-IT" sz="1300" b="1" kern="1200" cap="all" dirty="0">
                          <a:solidFill>
                            <a:schemeClr val="tx2"/>
                          </a:solidFill>
                          <a:latin typeface="+mn-lt"/>
                          <a:ea typeface="+mn-ea"/>
                          <a:cs typeface="+mn-cs"/>
                        </a:rPr>
                        <a:t>DL</a:t>
                      </a:r>
                    </a:p>
                  </a:txBody>
                  <a:tcPr/>
                </a:tc>
                <a:tc>
                  <a:txBody>
                    <a:bodyPr/>
                    <a:lstStyle/>
                    <a:p>
                      <a:pPr algn="ctr"/>
                      <a:r>
                        <a:rPr lang="it-IT" sz="1300" b="1" kern="1200" cap="all" dirty="0">
                          <a:solidFill>
                            <a:schemeClr val="tx2"/>
                          </a:solidFill>
                          <a:latin typeface="+mn-lt"/>
                          <a:ea typeface="+mn-ea"/>
                          <a:cs typeface="+mn-cs"/>
                        </a:rPr>
                        <a:t>Art. 37 D. Lgs. 81/08</a:t>
                      </a:r>
                    </a:p>
                  </a:txBody>
                  <a:tcPr/>
                </a:tc>
                <a:tc>
                  <a:txBody>
                    <a:bodyPr/>
                    <a:lstStyle/>
                    <a:p>
                      <a:pPr algn="ctr"/>
                      <a:r>
                        <a:rPr lang="it-IT" sz="1300" b="1" kern="1200" cap="all" dirty="0">
                          <a:solidFill>
                            <a:schemeClr val="tx2"/>
                          </a:solidFill>
                          <a:latin typeface="+mn-lt"/>
                          <a:ea typeface="+mn-ea"/>
                          <a:cs typeface="+mn-cs"/>
                        </a:rPr>
                        <a:t>frequenza</a:t>
                      </a:r>
                    </a:p>
                  </a:txBody>
                  <a:tcPr/>
                </a:tc>
                <a:tc>
                  <a:txBody>
                    <a:bodyPr/>
                    <a:lstStyle/>
                    <a:p>
                      <a:pPr algn="ctr"/>
                      <a:r>
                        <a:rPr lang="it-IT" sz="1300" b="1" kern="1200" cap="all" dirty="0">
                          <a:solidFill>
                            <a:schemeClr val="tx2"/>
                          </a:solidFill>
                          <a:latin typeface="+mn-lt"/>
                          <a:ea typeface="+mn-ea"/>
                          <a:cs typeface="+mn-cs"/>
                        </a:rPr>
                        <a:t>/</a:t>
                      </a:r>
                    </a:p>
                  </a:txBody>
                  <a:tcPr/>
                </a:tc>
                <a:tc>
                  <a:txBody>
                    <a:bodyPr/>
                    <a:lstStyle/>
                    <a:p>
                      <a:pPr algn="ctr"/>
                      <a:r>
                        <a:rPr lang="it-IT" sz="1300" b="1" kern="1200" cap="all" dirty="0">
                          <a:solidFill>
                            <a:schemeClr val="tx2"/>
                          </a:solidFill>
                          <a:latin typeface="+mn-lt"/>
                          <a:ea typeface="+mn-ea"/>
                          <a:cs typeface="+mn-cs"/>
                        </a:rPr>
                        <a:t>totale</a:t>
                      </a:r>
                    </a:p>
                  </a:txBody>
                  <a:tcPr/>
                </a:tc>
                <a:tc>
                  <a:txBody>
                    <a:bodyPr/>
                    <a:lstStyle/>
                    <a:p>
                      <a:pPr algn="ctr"/>
                      <a:r>
                        <a:rPr lang="it-IT" sz="1300" b="1" kern="1200" cap="all" dirty="0">
                          <a:solidFill>
                            <a:schemeClr val="tx2"/>
                          </a:solidFill>
                          <a:latin typeface="+mn-lt"/>
                          <a:ea typeface="+mn-ea"/>
                          <a:cs typeface="+mn-cs"/>
                        </a:rPr>
                        <a:t>totale</a:t>
                      </a:r>
                    </a:p>
                  </a:txBody>
                  <a:tcPr/>
                </a:tc>
                <a:tc>
                  <a:txBody>
                    <a:bodyPr/>
                    <a:lstStyle/>
                    <a:p>
                      <a:pPr algn="ctr"/>
                      <a:r>
                        <a:rPr lang="it-IT" sz="1300" b="1" kern="1200" cap="all" dirty="0">
                          <a:solidFill>
                            <a:schemeClr val="tx2"/>
                          </a:solidFill>
                          <a:latin typeface="+mn-lt"/>
                          <a:ea typeface="+mn-ea"/>
                          <a:cs typeface="+mn-cs"/>
                        </a:rPr>
                        <a:t>totale </a:t>
                      </a:r>
                    </a:p>
                  </a:txBody>
                  <a:tcPr/>
                </a:tc>
                <a:tc>
                  <a:txBody>
                    <a:bodyPr/>
                    <a:lstStyle/>
                    <a:p>
                      <a:pPr algn="ctr"/>
                      <a:r>
                        <a:rPr lang="it-IT" sz="1300" b="1" kern="1200" cap="all" dirty="0">
                          <a:solidFill>
                            <a:schemeClr val="tx2"/>
                          </a:solidFill>
                          <a:latin typeface="+mn-lt"/>
                          <a:ea typeface="+mn-ea"/>
                          <a:cs typeface="+mn-cs"/>
                        </a:rPr>
                        <a:t>totale</a:t>
                      </a:r>
                    </a:p>
                  </a:txBody>
                  <a:tcPr/>
                </a:tc>
                <a:extLst>
                  <a:ext uri="{0D108BD9-81ED-4DB2-BD59-A6C34878D82A}">
                    <a16:rowId xmlns:a16="http://schemas.microsoft.com/office/drawing/2014/main" val="1789131238"/>
                  </a:ext>
                </a:extLst>
              </a:tr>
            </a:tbl>
          </a:graphicData>
        </a:graphic>
      </p:graphicFrame>
    </p:spTree>
    <p:extLst>
      <p:ext uri="{BB962C8B-B14F-4D97-AF65-F5344CB8AC3E}">
        <p14:creationId xmlns:p14="http://schemas.microsoft.com/office/powerpoint/2010/main" val="41898324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F6A70-EE33-7271-7A2D-B12546C3E53A}"/>
            </a:ext>
          </a:extLst>
        </p:cNvPr>
        <p:cNvGrpSpPr/>
        <p:nvPr/>
      </p:nvGrpSpPr>
      <p:grpSpPr>
        <a:xfrm>
          <a:off x="0" y="0"/>
          <a:ext cx="0" cy="0"/>
          <a:chOff x="0" y="0"/>
          <a:chExt cx="0" cy="0"/>
        </a:xfrm>
      </p:grpSpPr>
      <p:grpSp>
        <p:nvGrpSpPr>
          <p:cNvPr id="2" name="Gruppo 1">
            <a:extLst>
              <a:ext uri="{FF2B5EF4-FFF2-40B4-BE49-F238E27FC236}">
                <a16:creationId xmlns:a16="http://schemas.microsoft.com/office/drawing/2014/main" id="{2CC96188-061F-EF41-4E07-2F2B6B9DE6FC}"/>
              </a:ext>
            </a:extLst>
          </p:cNvPr>
          <p:cNvGrpSpPr/>
          <p:nvPr/>
        </p:nvGrpSpPr>
        <p:grpSpPr>
          <a:xfrm>
            <a:off x="9330364" y="34266"/>
            <a:ext cx="2536868" cy="646455"/>
            <a:chOff x="2751545" y="382104"/>
            <a:chExt cx="2123109" cy="541020"/>
          </a:xfrm>
        </p:grpSpPr>
        <p:pic>
          <p:nvPicPr>
            <p:cNvPr id="5" name="object 5">
              <a:extLst>
                <a:ext uri="{FF2B5EF4-FFF2-40B4-BE49-F238E27FC236}">
                  <a16:creationId xmlns:a16="http://schemas.microsoft.com/office/drawing/2014/main" id="{9A0B6659-1809-31EF-0067-A92E57D8C673}"/>
                </a:ext>
              </a:extLst>
            </p:cNvPr>
            <p:cNvPicPr/>
            <p:nvPr/>
          </p:nvPicPr>
          <p:blipFill>
            <a:blip r:embed="rId3" cstate="print"/>
            <a:stretch>
              <a:fillRect/>
            </a:stretch>
          </p:blipFill>
          <p:spPr>
            <a:xfrm>
              <a:off x="3531576" y="450782"/>
              <a:ext cx="1343078" cy="200162"/>
            </a:xfrm>
            <a:prstGeom prst="rect">
              <a:avLst/>
            </a:prstGeom>
          </p:spPr>
        </p:pic>
        <p:pic>
          <p:nvPicPr>
            <p:cNvPr id="6" name="object 6">
              <a:extLst>
                <a:ext uri="{FF2B5EF4-FFF2-40B4-BE49-F238E27FC236}">
                  <a16:creationId xmlns:a16="http://schemas.microsoft.com/office/drawing/2014/main" id="{C19269DC-2311-454D-D69D-3152EBA140B4}"/>
                </a:ext>
              </a:extLst>
            </p:cNvPr>
            <p:cNvPicPr/>
            <p:nvPr/>
          </p:nvPicPr>
          <p:blipFill>
            <a:blip r:embed="rId4" cstate="print"/>
            <a:stretch>
              <a:fillRect/>
            </a:stretch>
          </p:blipFill>
          <p:spPr>
            <a:xfrm>
              <a:off x="2751545" y="449267"/>
              <a:ext cx="319139" cy="202971"/>
            </a:xfrm>
            <a:prstGeom prst="rect">
              <a:avLst/>
            </a:prstGeom>
          </p:spPr>
        </p:pic>
        <p:pic>
          <p:nvPicPr>
            <p:cNvPr id="7" name="object 7">
              <a:extLst>
                <a:ext uri="{FF2B5EF4-FFF2-40B4-BE49-F238E27FC236}">
                  <a16:creationId xmlns:a16="http://schemas.microsoft.com/office/drawing/2014/main" id="{AA9C5BCB-14EE-8172-EEE4-5ED532756891}"/>
                </a:ext>
              </a:extLst>
            </p:cNvPr>
            <p:cNvPicPr/>
            <p:nvPr/>
          </p:nvPicPr>
          <p:blipFill>
            <a:blip r:embed="rId5" cstate="print"/>
            <a:stretch>
              <a:fillRect/>
            </a:stretch>
          </p:blipFill>
          <p:spPr>
            <a:xfrm>
              <a:off x="3102780" y="447555"/>
              <a:ext cx="134404" cy="206425"/>
            </a:xfrm>
            <a:prstGeom prst="rect">
              <a:avLst/>
            </a:prstGeom>
          </p:spPr>
        </p:pic>
        <p:sp>
          <p:nvSpPr>
            <p:cNvPr id="8" name="object 8">
              <a:extLst>
                <a:ext uri="{FF2B5EF4-FFF2-40B4-BE49-F238E27FC236}">
                  <a16:creationId xmlns:a16="http://schemas.microsoft.com/office/drawing/2014/main" id="{374ECD13-39FD-7A76-EEE1-C42FA3A84C25}"/>
                </a:ext>
              </a:extLst>
            </p:cNvPr>
            <p:cNvSpPr/>
            <p:nvPr/>
          </p:nvSpPr>
          <p:spPr>
            <a:xfrm>
              <a:off x="3263608" y="382104"/>
              <a:ext cx="204470" cy="541020"/>
            </a:xfrm>
            <a:custGeom>
              <a:avLst/>
              <a:gdLst/>
              <a:ahLst/>
              <a:cxnLst/>
              <a:rect l="l" t="t" r="r" b="b"/>
              <a:pathLst>
                <a:path w="204470" h="541019">
                  <a:moveTo>
                    <a:pt x="120332" y="66941"/>
                  </a:moveTo>
                  <a:lnTo>
                    <a:pt x="0" y="66941"/>
                  </a:lnTo>
                  <a:lnTo>
                    <a:pt x="0" y="102501"/>
                  </a:lnTo>
                  <a:lnTo>
                    <a:pt x="0" y="150761"/>
                  </a:lnTo>
                  <a:lnTo>
                    <a:pt x="0" y="185051"/>
                  </a:lnTo>
                  <a:lnTo>
                    <a:pt x="0" y="234581"/>
                  </a:lnTo>
                  <a:lnTo>
                    <a:pt x="0" y="270141"/>
                  </a:lnTo>
                  <a:lnTo>
                    <a:pt x="120332" y="270141"/>
                  </a:lnTo>
                  <a:lnTo>
                    <a:pt x="120332" y="234581"/>
                  </a:lnTo>
                  <a:lnTo>
                    <a:pt x="35674" y="234581"/>
                  </a:lnTo>
                  <a:lnTo>
                    <a:pt x="35674" y="185051"/>
                  </a:lnTo>
                  <a:lnTo>
                    <a:pt x="107746" y="185051"/>
                  </a:lnTo>
                  <a:lnTo>
                    <a:pt x="107746" y="150761"/>
                  </a:lnTo>
                  <a:lnTo>
                    <a:pt x="35674" y="150761"/>
                  </a:lnTo>
                  <a:lnTo>
                    <a:pt x="35674" y="102501"/>
                  </a:lnTo>
                  <a:lnTo>
                    <a:pt x="120332" y="102501"/>
                  </a:lnTo>
                  <a:lnTo>
                    <a:pt x="120332" y="66941"/>
                  </a:lnTo>
                  <a:close/>
                </a:path>
                <a:path w="204470" h="541019">
                  <a:moveTo>
                    <a:pt x="204177" y="0"/>
                  </a:moveTo>
                  <a:lnTo>
                    <a:pt x="187312" y="0"/>
                  </a:lnTo>
                  <a:lnTo>
                    <a:pt x="187312" y="540804"/>
                  </a:lnTo>
                  <a:lnTo>
                    <a:pt x="204177" y="540804"/>
                  </a:lnTo>
                  <a:lnTo>
                    <a:pt x="204177" y="0"/>
                  </a:lnTo>
                  <a:close/>
                </a:path>
              </a:pathLst>
            </a:custGeom>
            <a:solidFill>
              <a:srgbClr val="002E6E"/>
            </a:solidFill>
          </p:spPr>
          <p:txBody>
            <a:bodyPr wrap="square" lIns="0" tIns="0" rIns="0" bIns="0" rtlCol="0"/>
            <a:lstStyle/>
            <a:p>
              <a:endParaRPr sz="2397"/>
            </a:p>
          </p:txBody>
        </p:sp>
      </p:grpSp>
      <p:sp>
        <p:nvSpPr>
          <p:cNvPr id="9" name="object 9">
            <a:extLst>
              <a:ext uri="{FF2B5EF4-FFF2-40B4-BE49-F238E27FC236}">
                <a16:creationId xmlns:a16="http://schemas.microsoft.com/office/drawing/2014/main" id="{6E59058C-3679-4BC7-E616-625A1F006074}"/>
              </a:ext>
            </a:extLst>
          </p:cNvPr>
          <p:cNvSpPr txBox="1">
            <a:spLocks noGrp="1"/>
          </p:cNvSpPr>
          <p:nvPr>
            <p:ph type="title"/>
          </p:nvPr>
        </p:nvSpPr>
        <p:spPr>
          <a:xfrm>
            <a:off x="6148682" y="1817220"/>
            <a:ext cx="5678695" cy="1393269"/>
          </a:xfrm>
          <a:prstGeom prst="rect">
            <a:avLst/>
          </a:prstGeom>
        </p:spPr>
        <p:txBody>
          <a:bodyPr vert="horz" wrap="square" lIns="0" tIns="101475" rIns="0" bIns="0" rtlCol="0" anchor="ctr">
            <a:spAutoFit/>
          </a:bodyPr>
          <a:lstStyle/>
          <a:p>
            <a:pPr algn="ctr">
              <a:lnSpc>
                <a:spcPct val="80000"/>
              </a:lnSpc>
            </a:pPr>
            <a:br>
              <a:rPr lang="it-IT" sz="3600" b="1" dirty="0">
                <a:solidFill>
                  <a:srgbClr val="002060"/>
                </a:solidFill>
                <a:latin typeface="Calibri" panose="020F0502020204030204" pitchFamily="34" charset="0"/>
                <a:cs typeface="Calibri" panose="020F0502020204030204" pitchFamily="34" charset="0"/>
              </a:rPr>
            </a:br>
            <a:r>
              <a:rPr lang="it-IT" sz="3400" u="sng" cap="all" dirty="0">
                <a:solidFill>
                  <a:srgbClr val="103676"/>
                </a:solidFill>
              </a:rPr>
              <a:t>LA VERIFICA DELL’EFFICACIA DELLA FORMAZIONE</a:t>
            </a:r>
            <a:r>
              <a:rPr lang="it-IT" sz="3400" b="1" u="sng" cap="all" dirty="0">
                <a:solidFill>
                  <a:srgbClr val="103676"/>
                </a:solidFill>
                <a:latin typeface="Calibri"/>
                <a:cs typeface="Calibri"/>
              </a:rPr>
              <a:t> </a:t>
            </a:r>
            <a:endParaRPr lang="it-IT" sz="3400" b="1" u="sng" cap="small" dirty="0">
              <a:solidFill>
                <a:srgbClr val="103676"/>
              </a:solidFill>
              <a:latin typeface="Calibri"/>
              <a:cs typeface="Calibri"/>
            </a:endParaRPr>
          </a:p>
        </p:txBody>
      </p:sp>
      <p:sp>
        <p:nvSpPr>
          <p:cNvPr id="13" name="object 4">
            <a:extLst>
              <a:ext uri="{FF2B5EF4-FFF2-40B4-BE49-F238E27FC236}">
                <a16:creationId xmlns:a16="http://schemas.microsoft.com/office/drawing/2014/main" id="{45D12A5C-114B-992D-7DDA-073973281A31}"/>
              </a:ext>
            </a:extLst>
          </p:cNvPr>
          <p:cNvSpPr/>
          <p:nvPr/>
        </p:nvSpPr>
        <p:spPr>
          <a:xfrm>
            <a:off x="-135637" y="3337029"/>
            <a:ext cx="12320121" cy="3650084"/>
          </a:xfrm>
          <a:custGeom>
            <a:avLst/>
            <a:gdLst>
              <a:gd name="connsiteX0" fmla="*/ 3358644 w 3359014"/>
              <a:gd name="connsiteY0" fmla="*/ 9548 h 4679149"/>
              <a:gd name="connsiteX1" fmla="*/ 192491 w 3359014"/>
              <a:gd name="connsiteY1" fmla="*/ 0 h 4679149"/>
              <a:gd name="connsiteX2" fmla="*/ 602304 w 3359014"/>
              <a:gd name="connsiteY2" fmla="*/ 1356375 h 4679149"/>
              <a:gd name="connsiteX3" fmla="*/ 0 w 3359014"/>
              <a:gd name="connsiteY3" fmla="*/ 1356375 h 4679149"/>
              <a:gd name="connsiteX4" fmla="*/ 0 w 3359014"/>
              <a:gd name="connsiteY4" fmla="*/ 2956206 h 4679149"/>
              <a:gd name="connsiteX5" fmla="*/ 1057726 w 3359014"/>
              <a:gd name="connsiteY5" fmla="*/ 2956206 h 4679149"/>
              <a:gd name="connsiteX6" fmla="*/ 1574539 w 3359014"/>
              <a:gd name="connsiteY6" fmla="*/ 4679149 h 4679149"/>
              <a:gd name="connsiteX7" fmla="*/ 3359014 w 3359014"/>
              <a:gd name="connsiteY7" fmla="*/ 4679149 h 4679149"/>
              <a:gd name="connsiteX8" fmla="*/ 3358644 w 3359014"/>
              <a:gd name="connsiteY8"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1356375 h 4679149"/>
              <a:gd name="connsiteX4" fmla="*/ 5892484 w 9251498"/>
              <a:gd name="connsiteY4" fmla="*/ 2956206 h 4679149"/>
              <a:gd name="connsiteX5" fmla="*/ 6950210 w 9251498"/>
              <a:gd name="connsiteY5" fmla="*/ 2956206 h 4679149"/>
              <a:gd name="connsiteX6" fmla="*/ 0 w 9251498"/>
              <a:gd name="connsiteY6" fmla="*/ 4679149 h 4679149"/>
              <a:gd name="connsiteX7" fmla="*/ 9251498 w 9251498"/>
              <a:gd name="connsiteY7" fmla="*/ 4679149 h 4679149"/>
              <a:gd name="connsiteX8" fmla="*/ 9251128 w 9251498"/>
              <a:gd name="connsiteY8"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1356375 h 4679149"/>
              <a:gd name="connsiteX4" fmla="*/ 5892484 w 9251498"/>
              <a:gd name="connsiteY4" fmla="*/ 2956206 h 4679149"/>
              <a:gd name="connsiteX5" fmla="*/ 0 w 9251498"/>
              <a:gd name="connsiteY5" fmla="*/ 4679149 h 4679149"/>
              <a:gd name="connsiteX6" fmla="*/ 9251498 w 9251498"/>
              <a:gd name="connsiteY6" fmla="*/ 4679149 h 4679149"/>
              <a:gd name="connsiteX7" fmla="*/ 9251128 w 9251498"/>
              <a:gd name="connsiteY7"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2956206 h 4679149"/>
              <a:gd name="connsiteX4" fmla="*/ 0 w 9251498"/>
              <a:gd name="connsiteY4" fmla="*/ 4679149 h 4679149"/>
              <a:gd name="connsiteX5" fmla="*/ 9251498 w 9251498"/>
              <a:gd name="connsiteY5" fmla="*/ 4679149 h 4679149"/>
              <a:gd name="connsiteX6" fmla="*/ 9251128 w 9251498"/>
              <a:gd name="connsiteY6" fmla="*/ 9548 h 4679149"/>
              <a:gd name="connsiteX0" fmla="*/ 9251128 w 9251498"/>
              <a:gd name="connsiteY0" fmla="*/ 9548 h 4679149"/>
              <a:gd name="connsiteX1" fmla="*/ 6084975 w 9251498"/>
              <a:gd name="connsiteY1" fmla="*/ 0 h 4679149"/>
              <a:gd name="connsiteX2" fmla="*/ 5892484 w 9251498"/>
              <a:gd name="connsiteY2" fmla="*/ 2956206 h 4679149"/>
              <a:gd name="connsiteX3" fmla="*/ 0 w 9251498"/>
              <a:gd name="connsiteY3" fmla="*/ 4679149 h 4679149"/>
              <a:gd name="connsiteX4" fmla="*/ 9251498 w 9251498"/>
              <a:gd name="connsiteY4" fmla="*/ 4679149 h 4679149"/>
              <a:gd name="connsiteX5" fmla="*/ 9251128 w 9251498"/>
              <a:gd name="connsiteY5" fmla="*/ 9548 h 4679149"/>
              <a:gd name="connsiteX0" fmla="*/ 9251128 w 9251498"/>
              <a:gd name="connsiteY0" fmla="*/ 0 h 4669601"/>
              <a:gd name="connsiteX1" fmla="*/ 5892484 w 9251498"/>
              <a:gd name="connsiteY1" fmla="*/ 2946658 h 4669601"/>
              <a:gd name="connsiteX2" fmla="*/ 0 w 9251498"/>
              <a:gd name="connsiteY2" fmla="*/ 4669601 h 4669601"/>
              <a:gd name="connsiteX3" fmla="*/ 9251498 w 9251498"/>
              <a:gd name="connsiteY3" fmla="*/ 4669601 h 4669601"/>
              <a:gd name="connsiteX4" fmla="*/ 9251128 w 9251498"/>
              <a:gd name="connsiteY4" fmla="*/ 0 h 4669601"/>
              <a:gd name="connsiteX0" fmla="*/ 9232031 w 9251498"/>
              <a:gd name="connsiteY0" fmla="*/ 0 h 2740943"/>
              <a:gd name="connsiteX1" fmla="*/ 5892484 w 9251498"/>
              <a:gd name="connsiteY1" fmla="*/ 1018000 h 2740943"/>
              <a:gd name="connsiteX2" fmla="*/ 0 w 9251498"/>
              <a:gd name="connsiteY2" fmla="*/ 2740943 h 2740943"/>
              <a:gd name="connsiteX3" fmla="*/ 9251498 w 9251498"/>
              <a:gd name="connsiteY3" fmla="*/ 2740943 h 2740943"/>
              <a:gd name="connsiteX4" fmla="*/ 9232031 w 9251498"/>
              <a:gd name="connsiteY4" fmla="*/ 0 h 2740943"/>
              <a:gd name="connsiteX0" fmla="*/ 9232031 w 9251498"/>
              <a:gd name="connsiteY0" fmla="*/ 0 h 2740943"/>
              <a:gd name="connsiteX1" fmla="*/ 0 w 9251498"/>
              <a:gd name="connsiteY1" fmla="*/ 2740943 h 2740943"/>
              <a:gd name="connsiteX2" fmla="*/ 9251498 w 9251498"/>
              <a:gd name="connsiteY2" fmla="*/ 2740943 h 2740943"/>
              <a:gd name="connsiteX3" fmla="*/ 9232031 w 9251498"/>
              <a:gd name="connsiteY3" fmla="*/ 0 h 2740943"/>
            </a:gdLst>
            <a:ahLst/>
            <a:cxnLst>
              <a:cxn ang="0">
                <a:pos x="connsiteX0" y="connsiteY0"/>
              </a:cxn>
              <a:cxn ang="0">
                <a:pos x="connsiteX1" y="connsiteY1"/>
              </a:cxn>
              <a:cxn ang="0">
                <a:pos x="connsiteX2" y="connsiteY2"/>
              </a:cxn>
              <a:cxn ang="0">
                <a:pos x="connsiteX3" y="connsiteY3"/>
              </a:cxn>
            </a:cxnLst>
            <a:rect l="l" t="t" r="r" b="b"/>
            <a:pathLst>
              <a:path w="9251498" h="2740943">
                <a:moveTo>
                  <a:pt x="9232031" y="0"/>
                </a:moveTo>
                <a:lnTo>
                  <a:pt x="0" y="2740943"/>
                </a:lnTo>
                <a:lnTo>
                  <a:pt x="9251498" y="2740943"/>
                </a:lnTo>
                <a:cubicBezTo>
                  <a:pt x="9251375" y="1184409"/>
                  <a:pt x="9232154" y="1556534"/>
                  <a:pt x="9232031" y="0"/>
                </a:cubicBezTo>
                <a:close/>
              </a:path>
            </a:pathLst>
          </a:custGeom>
          <a:blipFill dpi="0" rotWithShape="1">
            <a:blip r:embed="rId6">
              <a:alphaModFix amt="94000"/>
            </a:blip>
            <a:srcRect/>
            <a:stretch>
              <a:fillRect/>
            </a:stretch>
          </a:blipFill>
        </p:spPr>
        <p:txBody>
          <a:bodyPr wrap="square" lIns="0" tIns="0" rIns="0" bIns="0" rtlCol="0"/>
          <a:lstStyle/>
          <a:p>
            <a:endParaRPr sz="2397"/>
          </a:p>
        </p:txBody>
      </p:sp>
      <p:sp>
        <p:nvSpPr>
          <p:cNvPr id="4" name="object 4">
            <a:extLst>
              <a:ext uri="{FF2B5EF4-FFF2-40B4-BE49-F238E27FC236}">
                <a16:creationId xmlns:a16="http://schemas.microsoft.com/office/drawing/2014/main" id="{24F3BF37-5405-99CB-95D6-1172C2C3B17C}"/>
              </a:ext>
            </a:extLst>
          </p:cNvPr>
          <p:cNvSpPr/>
          <p:nvPr/>
        </p:nvSpPr>
        <p:spPr>
          <a:xfrm>
            <a:off x="9151" y="0"/>
            <a:ext cx="4473344" cy="6231394"/>
          </a:xfrm>
          <a:custGeom>
            <a:avLst/>
            <a:gdLst/>
            <a:ahLst/>
            <a:cxnLst/>
            <a:rect l="l" t="t" r="r" b="b"/>
            <a:pathLst>
              <a:path w="3359150" h="4679315">
                <a:moveTo>
                  <a:pt x="1821316" y="0"/>
                </a:moveTo>
                <a:lnTo>
                  <a:pt x="192491" y="0"/>
                </a:lnTo>
                <a:lnTo>
                  <a:pt x="602304" y="1356375"/>
                </a:lnTo>
                <a:lnTo>
                  <a:pt x="0" y="1356375"/>
                </a:lnTo>
                <a:lnTo>
                  <a:pt x="0" y="2956206"/>
                </a:lnTo>
                <a:lnTo>
                  <a:pt x="1057726" y="2956206"/>
                </a:lnTo>
                <a:lnTo>
                  <a:pt x="1574539" y="4679149"/>
                </a:lnTo>
                <a:lnTo>
                  <a:pt x="3359014" y="4679149"/>
                </a:lnTo>
                <a:lnTo>
                  <a:pt x="1821316" y="0"/>
                </a:lnTo>
                <a:close/>
              </a:path>
            </a:pathLst>
          </a:custGeom>
          <a:solidFill>
            <a:srgbClr val="103676">
              <a:alpha val="34000"/>
            </a:srgbClr>
          </a:solidFill>
        </p:spPr>
        <p:txBody>
          <a:bodyPr wrap="square" lIns="0" tIns="0" rIns="0" bIns="0" rtlCol="0"/>
          <a:lstStyle/>
          <a:p>
            <a:endParaRPr sz="2397"/>
          </a:p>
        </p:txBody>
      </p:sp>
      <p:sp>
        <p:nvSpPr>
          <p:cNvPr id="14" name="object 6">
            <a:extLst>
              <a:ext uri="{FF2B5EF4-FFF2-40B4-BE49-F238E27FC236}">
                <a16:creationId xmlns:a16="http://schemas.microsoft.com/office/drawing/2014/main" id="{9BF433FE-127B-D934-E4A4-5EA9AE45FB03}"/>
              </a:ext>
            </a:extLst>
          </p:cNvPr>
          <p:cNvSpPr/>
          <p:nvPr/>
        </p:nvSpPr>
        <p:spPr>
          <a:xfrm>
            <a:off x="257825" y="0"/>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endParaRPr sz="2397"/>
          </a:p>
        </p:txBody>
      </p:sp>
      <p:sp>
        <p:nvSpPr>
          <p:cNvPr id="18" name="Rettangolo 17">
            <a:extLst>
              <a:ext uri="{FF2B5EF4-FFF2-40B4-BE49-F238E27FC236}">
                <a16:creationId xmlns:a16="http://schemas.microsoft.com/office/drawing/2014/main" id="{B7C7C663-ABEA-F053-DBF6-37DEF7B5207D}"/>
              </a:ext>
            </a:extLst>
          </p:cNvPr>
          <p:cNvSpPr/>
          <p:nvPr/>
        </p:nvSpPr>
        <p:spPr>
          <a:xfrm>
            <a:off x="5639364" y="1916285"/>
            <a:ext cx="3348666" cy="912109"/>
          </a:xfrm>
          <a:prstGeom prst="rect">
            <a:avLst/>
          </a:prstGeom>
        </p:spPr>
        <p:txBody>
          <a:bodyPr wrap="square">
            <a:spAutoFit/>
          </a:bodyPr>
          <a:lstStyle/>
          <a:p>
            <a:pPr algn="ctr"/>
            <a:endParaRPr lang="it-IT" sz="5327" b="1" u="sng" dirty="0"/>
          </a:p>
        </p:txBody>
      </p:sp>
    </p:spTree>
    <p:extLst>
      <p:ext uri="{BB962C8B-B14F-4D97-AF65-F5344CB8AC3E}">
        <p14:creationId xmlns:p14="http://schemas.microsoft.com/office/powerpoint/2010/main" val="23210990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C26FA-E7E1-13BB-6AAA-507707160055}"/>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AE0CA915-512E-089B-79C8-E888926A1926}"/>
              </a:ext>
            </a:extLst>
          </p:cNvPr>
          <p:cNvSpPr>
            <a:spLocks noGrp="1"/>
          </p:cNvSpPr>
          <p:nvPr>
            <p:ph type="sldNum" sz="quarter" idx="10"/>
          </p:nvPr>
        </p:nvSpPr>
        <p:spPr/>
        <p:txBody>
          <a:bodyPr/>
          <a:lstStyle/>
          <a:p>
            <a:pPr defTabSz="608853"/>
            <a:fld id="{B6F15528-21DE-4FAA-801E-634DDDAF4B2B}" type="slidenum">
              <a:rPr lang="it-IT">
                <a:latin typeface="Calibri"/>
              </a:rPr>
              <a:pPr defTabSz="608853"/>
              <a:t>37</a:t>
            </a:fld>
            <a:endParaRPr lang="it-IT" dirty="0">
              <a:latin typeface="Calibri"/>
            </a:endParaRPr>
          </a:p>
        </p:txBody>
      </p:sp>
      <p:sp>
        <p:nvSpPr>
          <p:cNvPr id="7" name="bg object 16">
            <a:extLst>
              <a:ext uri="{FF2B5EF4-FFF2-40B4-BE49-F238E27FC236}">
                <a16:creationId xmlns:a16="http://schemas.microsoft.com/office/drawing/2014/main" id="{6D57E45F-B5A6-3DE7-535E-CF7181B62A86}"/>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B76532B1-EF9C-DA7C-AE7F-E46496F46E0D}"/>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sp>
        <p:nvSpPr>
          <p:cNvPr id="6" name="object 6">
            <a:extLst>
              <a:ext uri="{FF2B5EF4-FFF2-40B4-BE49-F238E27FC236}">
                <a16:creationId xmlns:a16="http://schemas.microsoft.com/office/drawing/2014/main" id="{ECE545BE-95FF-331E-6A96-D19DF5D582A5}"/>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
        <p:nvSpPr>
          <p:cNvPr id="11" name="CasellaDiTesto 10">
            <a:extLst>
              <a:ext uri="{FF2B5EF4-FFF2-40B4-BE49-F238E27FC236}">
                <a16:creationId xmlns:a16="http://schemas.microsoft.com/office/drawing/2014/main" id="{D8D8740B-DBFF-FD28-7D8E-834DFC5D505B}"/>
              </a:ext>
            </a:extLst>
          </p:cNvPr>
          <p:cNvSpPr txBox="1"/>
          <p:nvPr/>
        </p:nvSpPr>
        <p:spPr>
          <a:xfrm>
            <a:off x="919270" y="594394"/>
            <a:ext cx="10478717" cy="461665"/>
          </a:xfrm>
          <a:prstGeom prst="rect">
            <a:avLst/>
          </a:prstGeom>
          <a:noFill/>
        </p:spPr>
        <p:txBody>
          <a:bodyPr wrap="square">
            <a:spAutoFit/>
          </a:bodyPr>
          <a:lstStyle/>
          <a:p>
            <a:r>
              <a:rPr lang="it-IT" sz="2400" b="1" u="sng" cap="small" dirty="0">
                <a:solidFill>
                  <a:srgbClr val="103676"/>
                </a:solidFill>
                <a:latin typeface="Calibri"/>
                <a:ea typeface="+mj-ea"/>
                <a:cs typeface="Calibri"/>
              </a:rPr>
              <a:t>verifica dell’efficacia della formazione (parte iv, punto </a:t>
            </a:r>
            <a:r>
              <a:rPr lang="it-IT" sz="2400" b="1" u="sng" dirty="0">
                <a:solidFill>
                  <a:srgbClr val="103676"/>
                </a:solidFill>
                <a:latin typeface="Calibri"/>
                <a:ea typeface="+mj-ea"/>
                <a:cs typeface="Calibri"/>
              </a:rPr>
              <a:t>7</a:t>
            </a:r>
            <a:r>
              <a:rPr lang="it-IT" sz="2400" b="1" u="sng" cap="small" dirty="0">
                <a:solidFill>
                  <a:srgbClr val="103676"/>
                </a:solidFill>
                <a:latin typeface="Calibri"/>
                <a:ea typeface="+mj-ea"/>
                <a:cs typeface="Calibri"/>
              </a:rPr>
              <a:t>)</a:t>
            </a:r>
          </a:p>
        </p:txBody>
      </p:sp>
      <p:graphicFrame>
        <p:nvGraphicFramePr>
          <p:cNvPr id="14" name="Tabella 13">
            <a:extLst>
              <a:ext uri="{FF2B5EF4-FFF2-40B4-BE49-F238E27FC236}">
                <a16:creationId xmlns:a16="http://schemas.microsoft.com/office/drawing/2014/main" id="{C1F92961-3B18-09BB-8EC5-3244BFCAEDF4}"/>
              </a:ext>
            </a:extLst>
          </p:cNvPr>
          <p:cNvGraphicFramePr>
            <a:graphicFrameLocks noGrp="1"/>
          </p:cNvGraphicFramePr>
          <p:nvPr>
            <p:extLst>
              <p:ext uri="{D42A27DB-BD31-4B8C-83A1-F6EECF244321}">
                <p14:modId xmlns:p14="http://schemas.microsoft.com/office/powerpoint/2010/main" val="3887568017"/>
              </p:ext>
            </p:extLst>
          </p:nvPr>
        </p:nvGraphicFramePr>
        <p:xfrm>
          <a:off x="788319" y="1472033"/>
          <a:ext cx="10740617" cy="3886050"/>
        </p:xfrm>
        <a:graphic>
          <a:graphicData uri="http://schemas.openxmlformats.org/drawingml/2006/table">
            <a:tbl>
              <a:tblPr firstRow="1" bandRow="1">
                <a:tableStyleId>{5C22544A-7EE6-4342-B048-85BDC9FD1C3A}</a:tableStyleId>
              </a:tblPr>
              <a:tblGrid>
                <a:gridCol w="10740617">
                  <a:extLst>
                    <a:ext uri="{9D8B030D-6E8A-4147-A177-3AD203B41FA5}">
                      <a16:colId xmlns:a16="http://schemas.microsoft.com/office/drawing/2014/main" val="951336313"/>
                    </a:ext>
                  </a:extLst>
                </a:gridCol>
              </a:tblGrid>
              <a:tr h="480794">
                <a:tc>
                  <a:txBody>
                    <a:bodyPr/>
                    <a:lstStyle/>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u="sng" cap="all" baseline="0" dirty="0">
                          <a:solidFill>
                            <a:schemeClr val="tx2"/>
                          </a:solidFill>
                          <a:latin typeface="+mn-lt"/>
                          <a:ea typeface="+mn-ea"/>
                          <a:cs typeface="+mn-cs"/>
                        </a:rPr>
                        <a:t>Il datore di lavoro deve anche verificare l’efficacia della formazione </a:t>
                      </a:r>
                      <a:r>
                        <a:rPr lang="it-IT" sz="1900" b="1" cap="all" baseline="0" dirty="0">
                          <a:solidFill>
                            <a:schemeClr val="tx2"/>
                          </a:solidFill>
                          <a:latin typeface="+mn-lt"/>
                          <a:ea typeface="+mn-ea"/>
                          <a:cs typeface="+mn-cs"/>
                        </a:rPr>
                        <a:t>durante lo svolgimento della prestazione di lavoro (eventualmente anche con il supporto del </a:t>
                      </a:r>
                      <a:r>
                        <a:rPr lang="it-IT" sz="1900" b="1" cap="all" baseline="0" dirty="0" err="1">
                          <a:solidFill>
                            <a:schemeClr val="tx2"/>
                          </a:solidFill>
                          <a:latin typeface="+mn-lt"/>
                          <a:ea typeface="+mn-ea"/>
                          <a:cs typeface="+mn-cs"/>
                        </a:rPr>
                        <a:t>rspp</a:t>
                      </a:r>
                      <a:r>
                        <a:rPr lang="it-IT" sz="1900" b="1" cap="all" baseline="0" dirty="0">
                          <a:solidFill>
                            <a:schemeClr val="tx2"/>
                          </a:solidFill>
                          <a:latin typeface="+mn-lt"/>
                          <a:ea typeface="+mn-ea"/>
                          <a:cs typeface="+mn-cs"/>
                        </a:rPr>
                        <a:t>). È parte integrante del processo formativo</a:t>
                      </a: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it-IT" sz="1900" b="1" cap="all" baseline="0" dirty="0">
                        <a:solidFill>
                          <a:schemeClr val="tx2"/>
                        </a:solidFill>
                        <a:latin typeface="+mn-lt"/>
                        <a:ea typeface="+mn-ea"/>
                        <a:cs typeface="+mn-cs"/>
                      </a:endParaRP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ha lo scopo di </a:t>
                      </a:r>
                      <a:r>
                        <a:rPr lang="it-IT" sz="1900" b="1" u="sng" cap="all" baseline="0" dirty="0">
                          <a:solidFill>
                            <a:schemeClr val="tx2"/>
                          </a:solidFill>
                          <a:latin typeface="+mn-lt"/>
                          <a:ea typeface="+mn-ea"/>
                          <a:cs typeface="+mn-cs"/>
                        </a:rPr>
                        <a:t>verificare e misurare </a:t>
                      </a:r>
                      <a:r>
                        <a:rPr lang="it-IT" sz="1900" b="1" cap="all" baseline="0" dirty="0">
                          <a:solidFill>
                            <a:schemeClr val="tx2"/>
                          </a:solidFill>
                          <a:latin typeface="+mn-lt"/>
                          <a:ea typeface="+mn-ea"/>
                          <a:cs typeface="+mn-cs"/>
                        </a:rPr>
                        <a:t>l'effettivo cambiamento che la formazione ha avuto sui partecipanti, rispetto all’esercizio del proprio ruolo in azienda, con un effetto diretto sia sull’efficacia che sull’efficienza del funzionamento organizzativo del sistema </a:t>
                      </a:r>
                      <a:r>
                        <a:rPr lang="it-IT" sz="1900" b="1" cap="all" baseline="0" dirty="0" err="1">
                          <a:solidFill>
                            <a:schemeClr val="tx2"/>
                          </a:solidFill>
                          <a:latin typeface="+mn-lt"/>
                          <a:ea typeface="+mn-ea"/>
                          <a:cs typeface="+mn-cs"/>
                        </a:rPr>
                        <a:t>prevenzionale</a:t>
                      </a:r>
                      <a:endParaRPr lang="it-IT" sz="1900" b="1" cap="all" baseline="0" dirty="0">
                        <a:solidFill>
                          <a:schemeClr val="tx2"/>
                        </a:solidFill>
                        <a:latin typeface="+mn-lt"/>
                        <a:ea typeface="+mn-ea"/>
                        <a:cs typeface="+mn-cs"/>
                      </a:endParaRP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it-IT" sz="1900" b="1" cap="all" baseline="0" dirty="0">
                        <a:solidFill>
                          <a:schemeClr val="tx2"/>
                        </a:solidFill>
                        <a:latin typeface="+mn-lt"/>
                        <a:ea typeface="+mn-ea"/>
                        <a:cs typeface="+mn-cs"/>
                      </a:endParaRP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La valutazione dell’efficacia risulta necessaria per rilevare informazioni utili a supportare i processi decisionali aziendali e assume una funzione migliorativa, centrata sui processi e sui loro legami con i risultati</a:t>
                      </a:r>
                    </a:p>
                    <a:p>
                      <a:pPr marL="0" marR="0" lvl="0"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endParaRPr lang="it-IT" sz="1900" b="1" cap="all" baseline="0" dirty="0">
                        <a:solidFill>
                          <a:schemeClr val="tx2"/>
                        </a:solidFill>
                        <a:latin typeface="+mn-lt"/>
                        <a:ea typeface="+mn-ea"/>
                        <a:cs typeface="+mn-cs"/>
                      </a:endParaRP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Tree>
    <p:extLst>
      <p:ext uri="{BB962C8B-B14F-4D97-AF65-F5344CB8AC3E}">
        <p14:creationId xmlns:p14="http://schemas.microsoft.com/office/powerpoint/2010/main" val="4685419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8B449-BCE2-A51A-EBE7-71EAA63DB14A}"/>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92EA716C-3B00-9CDC-D7EF-265E6FCD141F}"/>
              </a:ext>
            </a:extLst>
          </p:cNvPr>
          <p:cNvSpPr>
            <a:spLocks noGrp="1"/>
          </p:cNvSpPr>
          <p:nvPr>
            <p:ph type="sldNum" sz="quarter" idx="10"/>
          </p:nvPr>
        </p:nvSpPr>
        <p:spPr/>
        <p:txBody>
          <a:bodyPr/>
          <a:lstStyle/>
          <a:p>
            <a:pPr defTabSz="608853"/>
            <a:fld id="{B6F15528-21DE-4FAA-801E-634DDDAF4B2B}" type="slidenum">
              <a:rPr lang="it-IT">
                <a:latin typeface="Calibri"/>
              </a:rPr>
              <a:pPr defTabSz="608853"/>
              <a:t>38</a:t>
            </a:fld>
            <a:endParaRPr lang="it-IT" dirty="0">
              <a:latin typeface="Calibri"/>
            </a:endParaRPr>
          </a:p>
        </p:txBody>
      </p:sp>
      <p:sp>
        <p:nvSpPr>
          <p:cNvPr id="7" name="bg object 16">
            <a:extLst>
              <a:ext uri="{FF2B5EF4-FFF2-40B4-BE49-F238E27FC236}">
                <a16:creationId xmlns:a16="http://schemas.microsoft.com/office/drawing/2014/main" id="{F4B364D8-437D-693A-B3BE-8D1D1A0FE009}"/>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C0368D42-7242-F89C-C954-26FA6A390CAE}"/>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sp>
        <p:nvSpPr>
          <p:cNvPr id="6" name="object 6">
            <a:extLst>
              <a:ext uri="{FF2B5EF4-FFF2-40B4-BE49-F238E27FC236}">
                <a16:creationId xmlns:a16="http://schemas.microsoft.com/office/drawing/2014/main" id="{327A0AD2-68A3-3426-1764-1CF877693A6F}"/>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
        <p:nvSpPr>
          <p:cNvPr id="11" name="CasellaDiTesto 10">
            <a:extLst>
              <a:ext uri="{FF2B5EF4-FFF2-40B4-BE49-F238E27FC236}">
                <a16:creationId xmlns:a16="http://schemas.microsoft.com/office/drawing/2014/main" id="{18C4DC36-8269-C0A1-5F71-F6CAE112ABE3}"/>
              </a:ext>
            </a:extLst>
          </p:cNvPr>
          <p:cNvSpPr txBox="1"/>
          <p:nvPr/>
        </p:nvSpPr>
        <p:spPr>
          <a:xfrm>
            <a:off x="919270" y="594394"/>
            <a:ext cx="10478717" cy="461665"/>
          </a:xfrm>
          <a:prstGeom prst="rect">
            <a:avLst/>
          </a:prstGeom>
          <a:noFill/>
        </p:spPr>
        <p:txBody>
          <a:bodyPr wrap="square">
            <a:spAutoFit/>
          </a:bodyPr>
          <a:lstStyle/>
          <a:p>
            <a:r>
              <a:rPr lang="it-IT" sz="2400" b="1" u="sng" cap="small" dirty="0">
                <a:solidFill>
                  <a:srgbClr val="103676"/>
                </a:solidFill>
                <a:latin typeface="Calibri"/>
                <a:ea typeface="+mj-ea"/>
                <a:cs typeface="Calibri"/>
                <a:hlinkClick r:id="rId2" action="ppaction://hlinkfile"/>
              </a:rPr>
              <a:t>verifica dell’efficacia della formazione (parte iv, punto </a:t>
            </a:r>
            <a:r>
              <a:rPr lang="it-IT" sz="2400" b="1" u="sng" dirty="0">
                <a:solidFill>
                  <a:srgbClr val="103676"/>
                </a:solidFill>
                <a:latin typeface="Calibri"/>
                <a:ea typeface="+mj-ea"/>
                <a:cs typeface="Calibri"/>
                <a:hlinkClick r:id="rId2" action="ppaction://hlinkfile"/>
              </a:rPr>
              <a:t>7</a:t>
            </a:r>
            <a:r>
              <a:rPr lang="it-IT" sz="2400" b="1" u="sng" cap="small" dirty="0">
                <a:solidFill>
                  <a:srgbClr val="103676"/>
                </a:solidFill>
                <a:latin typeface="Calibri"/>
                <a:ea typeface="+mj-ea"/>
                <a:cs typeface="Calibri"/>
                <a:hlinkClick r:id="rId2" action="ppaction://hlinkfile"/>
              </a:rPr>
              <a:t>)</a:t>
            </a:r>
            <a:endParaRPr lang="it-IT" sz="2400" b="1" u="sng" cap="small" dirty="0">
              <a:solidFill>
                <a:srgbClr val="103676"/>
              </a:solidFill>
              <a:latin typeface="Calibri"/>
              <a:ea typeface="+mj-ea"/>
              <a:cs typeface="Calibri"/>
            </a:endParaRPr>
          </a:p>
        </p:txBody>
      </p:sp>
      <p:graphicFrame>
        <p:nvGraphicFramePr>
          <p:cNvPr id="14" name="Tabella 13">
            <a:extLst>
              <a:ext uri="{FF2B5EF4-FFF2-40B4-BE49-F238E27FC236}">
                <a16:creationId xmlns:a16="http://schemas.microsoft.com/office/drawing/2014/main" id="{E3CD1154-4C48-A03B-51C1-9FABB3AC6BB3}"/>
              </a:ext>
            </a:extLst>
          </p:cNvPr>
          <p:cNvGraphicFramePr>
            <a:graphicFrameLocks noGrp="1"/>
          </p:cNvGraphicFramePr>
          <p:nvPr>
            <p:extLst>
              <p:ext uri="{D42A27DB-BD31-4B8C-83A1-F6EECF244321}">
                <p14:modId xmlns:p14="http://schemas.microsoft.com/office/powerpoint/2010/main" val="1724860620"/>
              </p:ext>
            </p:extLst>
          </p:nvPr>
        </p:nvGraphicFramePr>
        <p:xfrm>
          <a:off x="788319" y="1607836"/>
          <a:ext cx="10740617" cy="4175610"/>
        </p:xfrm>
        <a:graphic>
          <a:graphicData uri="http://schemas.openxmlformats.org/drawingml/2006/table">
            <a:tbl>
              <a:tblPr firstRow="1" bandRow="1">
                <a:tableStyleId>{5C22544A-7EE6-4342-B048-85BDC9FD1C3A}</a:tableStyleId>
              </a:tblPr>
              <a:tblGrid>
                <a:gridCol w="10740617">
                  <a:extLst>
                    <a:ext uri="{9D8B030D-6E8A-4147-A177-3AD203B41FA5}">
                      <a16:colId xmlns:a16="http://schemas.microsoft.com/office/drawing/2014/main" val="951336313"/>
                    </a:ext>
                  </a:extLst>
                </a:gridCol>
              </a:tblGrid>
              <a:tr h="480794">
                <a:tc>
                  <a:txBody>
                    <a:bodyPr/>
                    <a:lstStyle/>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Dovrà essere svolta A posteriori, ad una certa distanza di tempo dal termine del corso, durante lo svolgimento della prestazione lavorativa</a:t>
                      </a: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it-IT" sz="1900" b="1" cap="all" baseline="0" dirty="0">
                        <a:solidFill>
                          <a:schemeClr val="tx2"/>
                        </a:solidFill>
                        <a:latin typeface="+mn-lt"/>
                        <a:ea typeface="+mn-ea"/>
                        <a:cs typeface="+mn-cs"/>
                      </a:endParaRPr>
                    </a:p>
                    <a:p>
                      <a:pPr marL="342900" lvl="0" indent="-342900">
                        <a:buFont typeface="Wingdings" panose="05000000000000000000" pitchFamily="2" charset="2"/>
                        <a:buChar char="ü"/>
                      </a:pPr>
                      <a:r>
                        <a:rPr lang="it-IT" sz="1900" b="1" cap="all" baseline="0" dirty="0">
                          <a:solidFill>
                            <a:schemeClr val="tx2"/>
                          </a:solidFill>
                          <a:latin typeface="+mn-lt"/>
                          <a:ea typeface="+mn-ea"/>
                          <a:cs typeface="+mn-cs"/>
                        </a:rPr>
                        <a:t>Dovrà constatare l’applicazione di conoscenze, abilità e competenze acquisite dai discenti mediante l’intervento formativo; comportamenti e pratiche abituali inerenti all’organizzazione, quali la corretta applicazione di procedure, schede lavorative, protocolli, ecc. </a:t>
                      </a: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it-IT" sz="1900" b="1" cap="all" baseline="0" dirty="0">
                        <a:solidFill>
                          <a:schemeClr val="tx2"/>
                        </a:solidFill>
                        <a:latin typeface="+mn-lt"/>
                        <a:ea typeface="+mn-ea"/>
                        <a:cs typeface="+mn-cs"/>
                      </a:endParaRP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Utilizzando analisi infortunistica aziendale (inclusi i quasi infortuni), questionari, check list di valutazione</a:t>
                      </a: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lang="it-IT" sz="1900" b="1" cap="all" baseline="0" dirty="0">
                        <a:solidFill>
                          <a:schemeClr val="tx2"/>
                        </a:solidFill>
                        <a:latin typeface="+mn-lt"/>
                        <a:ea typeface="+mn-ea"/>
                        <a:cs typeface="+mn-cs"/>
                      </a:endParaRP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900" b="1" cap="all" baseline="0" dirty="0">
                          <a:solidFill>
                            <a:schemeClr val="tx2"/>
                          </a:solidFill>
                          <a:latin typeface="+mn-lt"/>
                          <a:ea typeface="+mn-ea"/>
                          <a:cs typeface="+mn-cs"/>
                        </a:rPr>
                        <a:t>Durante la riunione periodica (nei casi in cui è obbligatoria, quindi sopra i 15 lavoratori – </a:t>
                      </a:r>
                      <a:r>
                        <a:rPr lang="it-IT" sz="1900" b="1" cap="all" baseline="0" dirty="0" err="1">
                          <a:solidFill>
                            <a:schemeClr val="tx2"/>
                          </a:solidFill>
                          <a:latin typeface="+mn-lt"/>
                          <a:ea typeface="+mn-ea"/>
                          <a:cs typeface="+mn-cs"/>
                        </a:rPr>
                        <a:t>faq</a:t>
                      </a:r>
                      <a:r>
                        <a:rPr lang="it-IT" sz="1900" b="1" cap="all" baseline="0" dirty="0">
                          <a:solidFill>
                            <a:schemeClr val="tx2"/>
                          </a:solidFill>
                          <a:latin typeface="+mn-lt"/>
                          <a:ea typeface="+mn-ea"/>
                          <a:cs typeface="+mn-cs"/>
                        </a:rPr>
                        <a:t> 10) deve essere verificato il raggiungimento dei risultati attesi e rilevata l’efficacia formativa</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Tree>
    <p:extLst>
      <p:ext uri="{BB962C8B-B14F-4D97-AF65-F5344CB8AC3E}">
        <p14:creationId xmlns:p14="http://schemas.microsoft.com/office/powerpoint/2010/main" val="12587658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3374" y="2856422"/>
            <a:ext cx="12128626" cy="983671"/>
          </a:xfrm>
        </p:spPr>
        <p:txBody>
          <a:bodyPr>
            <a:normAutofit/>
          </a:bodyPr>
          <a:lstStyle/>
          <a:p>
            <a:pPr algn="ctr"/>
            <a:r>
              <a:rPr lang="it-IT" sz="6392" b="1" i="1" dirty="0">
                <a:solidFill>
                  <a:srgbClr val="7DBD71"/>
                </a:solidFill>
              </a:rPr>
              <a:t>Grazie per l’attenzione</a:t>
            </a:r>
          </a:p>
        </p:txBody>
      </p:sp>
      <p:sp>
        <p:nvSpPr>
          <p:cNvPr id="3" name="Segnaposto numero diapositiva 2"/>
          <p:cNvSpPr>
            <a:spLocks noGrp="1"/>
          </p:cNvSpPr>
          <p:nvPr>
            <p:ph type="sldNum" sz="quarter" idx="10"/>
          </p:nvPr>
        </p:nvSpPr>
        <p:spPr/>
        <p:txBody>
          <a:bodyPr/>
          <a:lstStyle/>
          <a:p>
            <a:fld id="{B6F15528-21DE-4FAA-801E-634DDDAF4B2B}" type="slidenum">
              <a:rPr lang="it-IT" smtClean="0"/>
              <a:pPr/>
              <a:t>39</a:t>
            </a:fld>
            <a:endParaRPr lang="it-IT" dirty="0"/>
          </a:p>
        </p:txBody>
      </p:sp>
      <p:sp>
        <p:nvSpPr>
          <p:cNvPr id="8" name="object 6"/>
          <p:cNvSpPr/>
          <p:nvPr/>
        </p:nvSpPr>
        <p:spPr>
          <a:xfrm>
            <a:off x="257825" y="0"/>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r>
              <a:rPr lang="it-IT" sz="2131" b="1">
                <a:solidFill>
                  <a:srgbClr val="FFFFFF"/>
                </a:solidFill>
                <a:latin typeface="Calibri"/>
                <a:cs typeface="Tahoma"/>
              </a:rPr>
              <a:t>  </a:t>
            </a:r>
            <a:endParaRPr sz="2397" dirty="0">
              <a:solidFill>
                <a:prstClr val="black"/>
              </a:solidFill>
            </a:endParaRPr>
          </a:p>
        </p:txBody>
      </p:sp>
      <p:sp>
        <p:nvSpPr>
          <p:cNvPr id="9" name="object 7"/>
          <p:cNvSpPr txBox="1"/>
          <p:nvPr/>
        </p:nvSpPr>
        <p:spPr>
          <a:xfrm>
            <a:off x="757708" y="78807"/>
            <a:ext cx="7063362" cy="273301"/>
          </a:xfrm>
          <a:prstGeom prst="rect">
            <a:avLst/>
          </a:prstGeom>
        </p:spPr>
        <p:txBody>
          <a:bodyPr vert="horz" wrap="square" lIns="0" tIns="16912" rIns="0" bIns="0" rtlCol="0">
            <a:spAutoFit/>
          </a:bodyPr>
          <a:lstStyle/>
          <a:p>
            <a:endParaRPr lang="it-IT" sz="1665" b="1" dirty="0">
              <a:solidFill>
                <a:schemeClr val="bg1"/>
              </a:solidFill>
            </a:endParaRPr>
          </a:p>
        </p:txBody>
      </p:sp>
    </p:spTree>
    <p:extLst>
      <p:ext uri="{BB962C8B-B14F-4D97-AF65-F5344CB8AC3E}">
        <p14:creationId xmlns:p14="http://schemas.microsoft.com/office/powerpoint/2010/main" val="4167987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85493-C7AF-F749-02D6-C880383C0999}"/>
            </a:ext>
          </a:extLst>
        </p:cNvPr>
        <p:cNvGrpSpPr/>
        <p:nvPr/>
      </p:nvGrpSpPr>
      <p:grpSpPr>
        <a:xfrm>
          <a:off x="0" y="0"/>
          <a:ext cx="0" cy="0"/>
          <a:chOff x="0" y="0"/>
          <a:chExt cx="0" cy="0"/>
        </a:xfrm>
      </p:grpSpPr>
      <p:grpSp>
        <p:nvGrpSpPr>
          <p:cNvPr id="2" name="Gruppo 1">
            <a:extLst>
              <a:ext uri="{FF2B5EF4-FFF2-40B4-BE49-F238E27FC236}">
                <a16:creationId xmlns:a16="http://schemas.microsoft.com/office/drawing/2014/main" id="{08F24721-5270-9E97-7C69-6D07FCFAFFA9}"/>
              </a:ext>
            </a:extLst>
          </p:cNvPr>
          <p:cNvGrpSpPr/>
          <p:nvPr/>
        </p:nvGrpSpPr>
        <p:grpSpPr>
          <a:xfrm>
            <a:off x="9330364" y="34266"/>
            <a:ext cx="2536868" cy="646455"/>
            <a:chOff x="2751545" y="382104"/>
            <a:chExt cx="2123109" cy="541020"/>
          </a:xfrm>
        </p:grpSpPr>
        <p:pic>
          <p:nvPicPr>
            <p:cNvPr id="5" name="object 5">
              <a:extLst>
                <a:ext uri="{FF2B5EF4-FFF2-40B4-BE49-F238E27FC236}">
                  <a16:creationId xmlns:a16="http://schemas.microsoft.com/office/drawing/2014/main" id="{A9CFFE6C-C2A2-3A05-21F3-1020BBFEE796}"/>
                </a:ext>
              </a:extLst>
            </p:cNvPr>
            <p:cNvPicPr/>
            <p:nvPr/>
          </p:nvPicPr>
          <p:blipFill>
            <a:blip r:embed="rId3" cstate="print"/>
            <a:stretch>
              <a:fillRect/>
            </a:stretch>
          </p:blipFill>
          <p:spPr>
            <a:xfrm>
              <a:off x="3531576" y="450782"/>
              <a:ext cx="1343078" cy="200162"/>
            </a:xfrm>
            <a:prstGeom prst="rect">
              <a:avLst/>
            </a:prstGeom>
          </p:spPr>
        </p:pic>
        <p:pic>
          <p:nvPicPr>
            <p:cNvPr id="6" name="object 6">
              <a:extLst>
                <a:ext uri="{FF2B5EF4-FFF2-40B4-BE49-F238E27FC236}">
                  <a16:creationId xmlns:a16="http://schemas.microsoft.com/office/drawing/2014/main" id="{44CB3EAA-F425-EDFC-3400-136093F09877}"/>
                </a:ext>
              </a:extLst>
            </p:cNvPr>
            <p:cNvPicPr/>
            <p:nvPr/>
          </p:nvPicPr>
          <p:blipFill>
            <a:blip r:embed="rId4" cstate="print"/>
            <a:stretch>
              <a:fillRect/>
            </a:stretch>
          </p:blipFill>
          <p:spPr>
            <a:xfrm>
              <a:off x="2751545" y="449267"/>
              <a:ext cx="319139" cy="202971"/>
            </a:xfrm>
            <a:prstGeom prst="rect">
              <a:avLst/>
            </a:prstGeom>
          </p:spPr>
        </p:pic>
        <p:pic>
          <p:nvPicPr>
            <p:cNvPr id="7" name="object 7">
              <a:extLst>
                <a:ext uri="{FF2B5EF4-FFF2-40B4-BE49-F238E27FC236}">
                  <a16:creationId xmlns:a16="http://schemas.microsoft.com/office/drawing/2014/main" id="{1A099A3E-AD12-3F17-9182-724070B36711}"/>
                </a:ext>
              </a:extLst>
            </p:cNvPr>
            <p:cNvPicPr/>
            <p:nvPr/>
          </p:nvPicPr>
          <p:blipFill>
            <a:blip r:embed="rId5" cstate="print"/>
            <a:stretch>
              <a:fillRect/>
            </a:stretch>
          </p:blipFill>
          <p:spPr>
            <a:xfrm>
              <a:off x="3102780" y="447555"/>
              <a:ext cx="134404" cy="206425"/>
            </a:xfrm>
            <a:prstGeom prst="rect">
              <a:avLst/>
            </a:prstGeom>
          </p:spPr>
        </p:pic>
        <p:sp>
          <p:nvSpPr>
            <p:cNvPr id="8" name="object 8">
              <a:extLst>
                <a:ext uri="{FF2B5EF4-FFF2-40B4-BE49-F238E27FC236}">
                  <a16:creationId xmlns:a16="http://schemas.microsoft.com/office/drawing/2014/main" id="{F52698FC-1553-F030-A1E5-ECD67A73714D}"/>
                </a:ext>
              </a:extLst>
            </p:cNvPr>
            <p:cNvSpPr/>
            <p:nvPr/>
          </p:nvSpPr>
          <p:spPr>
            <a:xfrm>
              <a:off x="3263608" y="382104"/>
              <a:ext cx="204470" cy="541020"/>
            </a:xfrm>
            <a:custGeom>
              <a:avLst/>
              <a:gdLst/>
              <a:ahLst/>
              <a:cxnLst/>
              <a:rect l="l" t="t" r="r" b="b"/>
              <a:pathLst>
                <a:path w="204470" h="541019">
                  <a:moveTo>
                    <a:pt x="120332" y="66941"/>
                  </a:moveTo>
                  <a:lnTo>
                    <a:pt x="0" y="66941"/>
                  </a:lnTo>
                  <a:lnTo>
                    <a:pt x="0" y="102501"/>
                  </a:lnTo>
                  <a:lnTo>
                    <a:pt x="0" y="150761"/>
                  </a:lnTo>
                  <a:lnTo>
                    <a:pt x="0" y="185051"/>
                  </a:lnTo>
                  <a:lnTo>
                    <a:pt x="0" y="234581"/>
                  </a:lnTo>
                  <a:lnTo>
                    <a:pt x="0" y="270141"/>
                  </a:lnTo>
                  <a:lnTo>
                    <a:pt x="120332" y="270141"/>
                  </a:lnTo>
                  <a:lnTo>
                    <a:pt x="120332" y="234581"/>
                  </a:lnTo>
                  <a:lnTo>
                    <a:pt x="35674" y="234581"/>
                  </a:lnTo>
                  <a:lnTo>
                    <a:pt x="35674" y="185051"/>
                  </a:lnTo>
                  <a:lnTo>
                    <a:pt x="107746" y="185051"/>
                  </a:lnTo>
                  <a:lnTo>
                    <a:pt x="107746" y="150761"/>
                  </a:lnTo>
                  <a:lnTo>
                    <a:pt x="35674" y="150761"/>
                  </a:lnTo>
                  <a:lnTo>
                    <a:pt x="35674" y="102501"/>
                  </a:lnTo>
                  <a:lnTo>
                    <a:pt x="120332" y="102501"/>
                  </a:lnTo>
                  <a:lnTo>
                    <a:pt x="120332" y="66941"/>
                  </a:lnTo>
                  <a:close/>
                </a:path>
                <a:path w="204470" h="541019">
                  <a:moveTo>
                    <a:pt x="204177" y="0"/>
                  </a:moveTo>
                  <a:lnTo>
                    <a:pt x="187312" y="0"/>
                  </a:lnTo>
                  <a:lnTo>
                    <a:pt x="187312" y="540804"/>
                  </a:lnTo>
                  <a:lnTo>
                    <a:pt x="204177" y="540804"/>
                  </a:lnTo>
                  <a:lnTo>
                    <a:pt x="204177" y="0"/>
                  </a:lnTo>
                  <a:close/>
                </a:path>
              </a:pathLst>
            </a:custGeom>
            <a:solidFill>
              <a:srgbClr val="002E6E"/>
            </a:solidFill>
          </p:spPr>
          <p:txBody>
            <a:bodyPr wrap="square" lIns="0" tIns="0" rIns="0" bIns="0" rtlCol="0"/>
            <a:lstStyle/>
            <a:p>
              <a:endParaRPr sz="2397"/>
            </a:p>
          </p:txBody>
        </p:sp>
      </p:grpSp>
      <p:sp>
        <p:nvSpPr>
          <p:cNvPr id="9" name="object 9">
            <a:extLst>
              <a:ext uri="{FF2B5EF4-FFF2-40B4-BE49-F238E27FC236}">
                <a16:creationId xmlns:a16="http://schemas.microsoft.com/office/drawing/2014/main" id="{AF910D94-9444-8C5D-9289-AAA9B076C878}"/>
              </a:ext>
            </a:extLst>
          </p:cNvPr>
          <p:cNvSpPr txBox="1">
            <a:spLocks noGrp="1"/>
          </p:cNvSpPr>
          <p:nvPr>
            <p:ph type="title"/>
          </p:nvPr>
        </p:nvSpPr>
        <p:spPr>
          <a:xfrm>
            <a:off x="6095999" y="1047840"/>
            <a:ext cx="5678695" cy="2648997"/>
          </a:xfrm>
          <a:prstGeom prst="rect">
            <a:avLst/>
          </a:prstGeom>
        </p:spPr>
        <p:txBody>
          <a:bodyPr vert="horz" wrap="square" lIns="0" tIns="101475" rIns="0" bIns="0" rtlCol="0" anchor="ctr">
            <a:spAutoFit/>
          </a:bodyPr>
          <a:lstStyle/>
          <a:p>
            <a:pPr algn="ctr">
              <a:lnSpc>
                <a:spcPct val="80000"/>
              </a:lnSpc>
            </a:pPr>
            <a:br>
              <a:rPr lang="it-IT" sz="3600" b="1" dirty="0">
                <a:solidFill>
                  <a:srgbClr val="002060"/>
                </a:solidFill>
                <a:latin typeface="Calibri" panose="020F0502020204030204" pitchFamily="34" charset="0"/>
                <a:cs typeface="Calibri" panose="020F0502020204030204" pitchFamily="34" charset="0"/>
              </a:rPr>
            </a:br>
            <a:r>
              <a:rPr lang="it-IT" sz="3400" b="1" u="sng" cap="all" dirty="0">
                <a:solidFill>
                  <a:srgbClr val="103676"/>
                </a:solidFill>
                <a:latin typeface="Calibri"/>
                <a:cs typeface="Calibri"/>
              </a:rPr>
              <a:t>REGIME TRANSITORIO PER IL NUOVO BADGE DI CANTIERE ELETTRONICO</a:t>
            </a:r>
            <a:br>
              <a:rPr lang="it-IT" sz="3400" b="1" u="sng" cap="all" dirty="0">
                <a:solidFill>
                  <a:srgbClr val="103676"/>
                </a:solidFill>
                <a:latin typeface="Calibri"/>
                <a:cs typeface="Calibri"/>
              </a:rPr>
            </a:br>
            <a:br>
              <a:rPr lang="it-IT" sz="3400" b="1" u="sng" cap="all" dirty="0">
                <a:solidFill>
                  <a:srgbClr val="103676"/>
                </a:solidFill>
                <a:latin typeface="Calibri"/>
                <a:cs typeface="Calibri"/>
              </a:rPr>
            </a:br>
            <a:r>
              <a:rPr lang="it-IT" sz="3400" b="1" u="sng" cap="all" dirty="0">
                <a:solidFill>
                  <a:srgbClr val="103676"/>
                </a:solidFill>
                <a:latin typeface="Calibri"/>
                <a:cs typeface="Calibri"/>
              </a:rPr>
              <a:t> </a:t>
            </a:r>
            <a:endParaRPr lang="it-IT" sz="3400" b="1" u="sng" cap="small" dirty="0">
              <a:solidFill>
                <a:srgbClr val="103676"/>
              </a:solidFill>
              <a:latin typeface="Calibri"/>
              <a:cs typeface="Calibri"/>
            </a:endParaRPr>
          </a:p>
        </p:txBody>
      </p:sp>
      <p:sp>
        <p:nvSpPr>
          <p:cNvPr id="4" name="object 4">
            <a:extLst>
              <a:ext uri="{FF2B5EF4-FFF2-40B4-BE49-F238E27FC236}">
                <a16:creationId xmlns:a16="http://schemas.microsoft.com/office/drawing/2014/main" id="{23A2738E-0527-AD12-4A31-13CB842103E8}"/>
              </a:ext>
            </a:extLst>
          </p:cNvPr>
          <p:cNvSpPr/>
          <p:nvPr/>
        </p:nvSpPr>
        <p:spPr>
          <a:xfrm>
            <a:off x="9151" y="0"/>
            <a:ext cx="4473344" cy="6231394"/>
          </a:xfrm>
          <a:custGeom>
            <a:avLst/>
            <a:gdLst/>
            <a:ahLst/>
            <a:cxnLst/>
            <a:rect l="l" t="t" r="r" b="b"/>
            <a:pathLst>
              <a:path w="3359150" h="4679315">
                <a:moveTo>
                  <a:pt x="1821316" y="0"/>
                </a:moveTo>
                <a:lnTo>
                  <a:pt x="192491" y="0"/>
                </a:lnTo>
                <a:lnTo>
                  <a:pt x="602304" y="1356375"/>
                </a:lnTo>
                <a:lnTo>
                  <a:pt x="0" y="1356375"/>
                </a:lnTo>
                <a:lnTo>
                  <a:pt x="0" y="2956206"/>
                </a:lnTo>
                <a:lnTo>
                  <a:pt x="1057726" y="2956206"/>
                </a:lnTo>
                <a:lnTo>
                  <a:pt x="1574539" y="4679149"/>
                </a:lnTo>
                <a:lnTo>
                  <a:pt x="3359014" y="4679149"/>
                </a:lnTo>
                <a:lnTo>
                  <a:pt x="1821316" y="0"/>
                </a:lnTo>
                <a:close/>
              </a:path>
            </a:pathLst>
          </a:custGeom>
          <a:solidFill>
            <a:srgbClr val="103676">
              <a:alpha val="34000"/>
            </a:srgbClr>
          </a:solidFill>
        </p:spPr>
        <p:txBody>
          <a:bodyPr wrap="square" lIns="0" tIns="0" rIns="0" bIns="0" rtlCol="0"/>
          <a:lstStyle/>
          <a:p>
            <a:endParaRPr sz="2397"/>
          </a:p>
        </p:txBody>
      </p:sp>
      <p:sp>
        <p:nvSpPr>
          <p:cNvPr id="14" name="object 6">
            <a:extLst>
              <a:ext uri="{FF2B5EF4-FFF2-40B4-BE49-F238E27FC236}">
                <a16:creationId xmlns:a16="http://schemas.microsoft.com/office/drawing/2014/main" id="{C44C718A-813B-494C-4AB4-37369974678C}"/>
              </a:ext>
            </a:extLst>
          </p:cNvPr>
          <p:cNvSpPr/>
          <p:nvPr/>
        </p:nvSpPr>
        <p:spPr>
          <a:xfrm>
            <a:off x="257825" y="0"/>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endParaRPr sz="2397"/>
          </a:p>
        </p:txBody>
      </p:sp>
      <p:sp>
        <p:nvSpPr>
          <p:cNvPr id="18" name="Rettangolo 17">
            <a:extLst>
              <a:ext uri="{FF2B5EF4-FFF2-40B4-BE49-F238E27FC236}">
                <a16:creationId xmlns:a16="http://schemas.microsoft.com/office/drawing/2014/main" id="{0A8DA81D-9C21-31F6-9A74-73D4C54EE2A1}"/>
              </a:ext>
            </a:extLst>
          </p:cNvPr>
          <p:cNvSpPr/>
          <p:nvPr/>
        </p:nvSpPr>
        <p:spPr>
          <a:xfrm>
            <a:off x="5639364" y="1916285"/>
            <a:ext cx="3348666" cy="912109"/>
          </a:xfrm>
          <a:prstGeom prst="rect">
            <a:avLst/>
          </a:prstGeom>
        </p:spPr>
        <p:txBody>
          <a:bodyPr wrap="square">
            <a:spAutoFit/>
          </a:bodyPr>
          <a:lstStyle/>
          <a:p>
            <a:pPr algn="ctr"/>
            <a:endParaRPr lang="it-IT" sz="5327" b="1" u="sng" dirty="0"/>
          </a:p>
        </p:txBody>
      </p:sp>
      <p:sp>
        <p:nvSpPr>
          <p:cNvPr id="10" name="CasellaDiTesto 9">
            <a:extLst>
              <a:ext uri="{FF2B5EF4-FFF2-40B4-BE49-F238E27FC236}">
                <a16:creationId xmlns:a16="http://schemas.microsoft.com/office/drawing/2014/main" id="{83B82B78-1FC7-862D-3EBB-A0D59D78E226}"/>
              </a:ext>
            </a:extLst>
          </p:cNvPr>
          <p:cNvSpPr txBox="1"/>
          <p:nvPr/>
        </p:nvSpPr>
        <p:spPr>
          <a:xfrm>
            <a:off x="8412813" y="6052432"/>
            <a:ext cx="3523353" cy="379206"/>
          </a:xfrm>
          <a:prstGeom prst="rect">
            <a:avLst/>
          </a:prstGeom>
          <a:noFill/>
        </p:spPr>
        <p:txBody>
          <a:bodyPr wrap="square" rtlCol="0">
            <a:spAutoFit/>
          </a:bodyPr>
          <a:lstStyle/>
          <a:p>
            <a:pPr algn="ctr"/>
            <a:r>
              <a:rPr lang="it-IT" sz="1864" b="1" dirty="0">
                <a:solidFill>
                  <a:schemeClr val="bg1"/>
                </a:solidFill>
                <a:latin typeface="Calibri" panose="020F0502020204030204" pitchFamily="34" charset="0"/>
                <a:cs typeface="Calibri" panose="020F0502020204030204" pitchFamily="34" charset="0"/>
              </a:rPr>
              <a:t>Ing. Francesca Ferrocci </a:t>
            </a:r>
          </a:p>
        </p:txBody>
      </p:sp>
      <p:sp>
        <p:nvSpPr>
          <p:cNvPr id="11" name="object 4">
            <a:extLst>
              <a:ext uri="{FF2B5EF4-FFF2-40B4-BE49-F238E27FC236}">
                <a16:creationId xmlns:a16="http://schemas.microsoft.com/office/drawing/2014/main" id="{E3E73DA3-CF0B-CE1B-F28D-039412442B25}"/>
              </a:ext>
            </a:extLst>
          </p:cNvPr>
          <p:cNvSpPr/>
          <p:nvPr/>
        </p:nvSpPr>
        <p:spPr>
          <a:xfrm>
            <a:off x="-135637" y="3337029"/>
            <a:ext cx="12320121" cy="3650084"/>
          </a:xfrm>
          <a:custGeom>
            <a:avLst/>
            <a:gdLst>
              <a:gd name="connsiteX0" fmla="*/ 3358644 w 3359014"/>
              <a:gd name="connsiteY0" fmla="*/ 9548 h 4679149"/>
              <a:gd name="connsiteX1" fmla="*/ 192491 w 3359014"/>
              <a:gd name="connsiteY1" fmla="*/ 0 h 4679149"/>
              <a:gd name="connsiteX2" fmla="*/ 602304 w 3359014"/>
              <a:gd name="connsiteY2" fmla="*/ 1356375 h 4679149"/>
              <a:gd name="connsiteX3" fmla="*/ 0 w 3359014"/>
              <a:gd name="connsiteY3" fmla="*/ 1356375 h 4679149"/>
              <a:gd name="connsiteX4" fmla="*/ 0 w 3359014"/>
              <a:gd name="connsiteY4" fmla="*/ 2956206 h 4679149"/>
              <a:gd name="connsiteX5" fmla="*/ 1057726 w 3359014"/>
              <a:gd name="connsiteY5" fmla="*/ 2956206 h 4679149"/>
              <a:gd name="connsiteX6" fmla="*/ 1574539 w 3359014"/>
              <a:gd name="connsiteY6" fmla="*/ 4679149 h 4679149"/>
              <a:gd name="connsiteX7" fmla="*/ 3359014 w 3359014"/>
              <a:gd name="connsiteY7" fmla="*/ 4679149 h 4679149"/>
              <a:gd name="connsiteX8" fmla="*/ 3358644 w 3359014"/>
              <a:gd name="connsiteY8"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1356375 h 4679149"/>
              <a:gd name="connsiteX4" fmla="*/ 5892484 w 9251498"/>
              <a:gd name="connsiteY4" fmla="*/ 2956206 h 4679149"/>
              <a:gd name="connsiteX5" fmla="*/ 6950210 w 9251498"/>
              <a:gd name="connsiteY5" fmla="*/ 2956206 h 4679149"/>
              <a:gd name="connsiteX6" fmla="*/ 0 w 9251498"/>
              <a:gd name="connsiteY6" fmla="*/ 4679149 h 4679149"/>
              <a:gd name="connsiteX7" fmla="*/ 9251498 w 9251498"/>
              <a:gd name="connsiteY7" fmla="*/ 4679149 h 4679149"/>
              <a:gd name="connsiteX8" fmla="*/ 9251128 w 9251498"/>
              <a:gd name="connsiteY8"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1356375 h 4679149"/>
              <a:gd name="connsiteX4" fmla="*/ 5892484 w 9251498"/>
              <a:gd name="connsiteY4" fmla="*/ 2956206 h 4679149"/>
              <a:gd name="connsiteX5" fmla="*/ 0 w 9251498"/>
              <a:gd name="connsiteY5" fmla="*/ 4679149 h 4679149"/>
              <a:gd name="connsiteX6" fmla="*/ 9251498 w 9251498"/>
              <a:gd name="connsiteY6" fmla="*/ 4679149 h 4679149"/>
              <a:gd name="connsiteX7" fmla="*/ 9251128 w 9251498"/>
              <a:gd name="connsiteY7" fmla="*/ 9548 h 4679149"/>
              <a:gd name="connsiteX0" fmla="*/ 9251128 w 9251498"/>
              <a:gd name="connsiteY0" fmla="*/ 9548 h 4679149"/>
              <a:gd name="connsiteX1" fmla="*/ 6084975 w 9251498"/>
              <a:gd name="connsiteY1" fmla="*/ 0 h 4679149"/>
              <a:gd name="connsiteX2" fmla="*/ 6494788 w 9251498"/>
              <a:gd name="connsiteY2" fmla="*/ 1356375 h 4679149"/>
              <a:gd name="connsiteX3" fmla="*/ 5892484 w 9251498"/>
              <a:gd name="connsiteY3" fmla="*/ 2956206 h 4679149"/>
              <a:gd name="connsiteX4" fmla="*/ 0 w 9251498"/>
              <a:gd name="connsiteY4" fmla="*/ 4679149 h 4679149"/>
              <a:gd name="connsiteX5" fmla="*/ 9251498 w 9251498"/>
              <a:gd name="connsiteY5" fmla="*/ 4679149 h 4679149"/>
              <a:gd name="connsiteX6" fmla="*/ 9251128 w 9251498"/>
              <a:gd name="connsiteY6" fmla="*/ 9548 h 4679149"/>
              <a:gd name="connsiteX0" fmla="*/ 9251128 w 9251498"/>
              <a:gd name="connsiteY0" fmla="*/ 9548 h 4679149"/>
              <a:gd name="connsiteX1" fmla="*/ 6084975 w 9251498"/>
              <a:gd name="connsiteY1" fmla="*/ 0 h 4679149"/>
              <a:gd name="connsiteX2" fmla="*/ 5892484 w 9251498"/>
              <a:gd name="connsiteY2" fmla="*/ 2956206 h 4679149"/>
              <a:gd name="connsiteX3" fmla="*/ 0 w 9251498"/>
              <a:gd name="connsiteY3" fmla="*/ 4679149 h 4679149"/>
              <a:gd name="connsiteX4" fmla="*/ 9251498 w 9251498"/>
              <a:gd name="connsiteY4" fmla="*/ 4679149 h 4679149"/>
              <a:gd name="connsiteX5" fmla="*/ 9251128 w 9251498"/>
              <a:gd name="connsiteY5" fmla="*/ 9548 h 4679149"/>
              <a:gd name="connsiteX0" fmla="*/ 9251128 w 9251498"/>
              <a:gd name="connsiteY0" fmla="*/ 0 h 4669601"/>
              <a:gd name="connsiteX1" fmla="*/ 5892484 w 9251498"/>
              <a:gd name="connsiteY1" fmla="*/ 2946658 h 4669601"/>
              <a:gd name="connsiteX2" fmla="*/ 0 w 9251498"/>
              <a:gd name="connsiteY2" fmla="*/ 4669601 h 4669601"/>
              <a:gd name="connsiteX3" fmla="*/ 9251498 w 9251498"/>
              <a:gd name="connsiteY3" fmla="*/ 4669601 h 4669601"/>
              <a:gd name="connsiteX4" fmla="*/ 9251128 w 9251498"/>
              <a:gd name="connsiteY4" fmla="*/ 0 h 4669601"/>
              <a:gd name="connsiteX0" fmla="*/ 9232031 w 9251498"/>
              <a:gd name="connsiteY0" fmla="*/ 0 h 2740943"/>
              <a:gd name="connsiteX1" fmla="*/ 5892484 w 9251498"/>
              <a:gd name="connsiteY1" fmla="*/ 1018000 h 2740943"/>
              <a:gd name="connsiteX2" fmla="*/ 0 w 9251498"/>
              <a:gd name="connsiteY2" fmla="*/ 2740943 h 2740943"/>
              <a:gd name="connsiteX3" fmla="*/ 9251498 w 9251498"/>
              <a:gd name="connsiteY3" fmla="*/ 2740943 h 2740943"/>
              <a:gd name="connsiteX4" fmla="*/ 9232031 w 9251498"/>
              <a:gd name="connsiteY4" fmla="*/ 0 h 2740943"/>
              <a:gd name="connsiteX0" fmla="*/ 9232031 w 9251498"/>
              <a:gd name="connsiteY0" fmla="*/ 0 h 2740943"/>
              <a:gd name="connsiteX1" fmla="*/ 0 w 9251498"/>
              <a:gd name="connsiteY1" fmla="*/ 2740943 h 2740943"/>
              <a:gd name="connsiteX2" fmla="*/ 9251498 w 9251498"/>
              <a:gd name="connsiteY2" fmla="*/ 2740943 h 2740943"/>
              <a:gd name="connsiteX3" fmla="*/ 9232031 w 9251498"/>
              <a:gd name="connsiteY3" fmla="*/ 0 h 2740943"/>
            </a:gdLst>
            <a:ahLst/>
            <a:cxnLst>
              <a:cxn ang="0">
                <a:pos x="connsiteX0" y="connsiteY0"/>
              </a:cxn>
              <a:cxn ang="0">
                <a:pos x="connsiteX1" y="connsiteY1"/>
              </a:cxn>
              <a:cxn ang="0">
                <a:pos x="connsiteX2" y="connsiteY2"/>
              </a:cxn>
              <a:cxn ang="0">
                <a:pos x="connsiteX3" y="connsiteY3"/>
              </a:cxn>
            </a:cxnLst>
            <a:rect l="l" t="t" r="r" b="b"/>
            <a:pathLst>
              <a:path w="9251498" h="2740943">
                <a:moveTo>
                  <a:pt x="9232031" y="0"/>
                </a:moveTo>
                <a:lnTo>
                  <a:pt x="0" y="2740943"/>
                </a:lnTo>
                <a:lnTo>
                  <a:pt x="9251498" y="2740943"/>
                </a:lnTo>
                <a:cubicBezTo>
                  <a:pt x="9251375" y="1184409"/>
                  <a:pt x="9232154" y="1556534"/>
                  <a:pt x="9232031" y="0"/>
                </a:cubicBezTo>
                <a:close/>
              </a:path>
            </a:pathLst>
          </a:custGeom>
          <a:blipFill dpi="0" rotWithShape="1">
            <a:blip r:embed="rId6">
              <a:alphaModFix amt="94000"/>
            </a:blip>
            <a:srcRect/>
            <a:stretch>
              <a:fillRect/>
            </a:stretch>
          </a:blipFill>
        </p:spPr>
        <p:txBody>
          <a:bodyPr wrap="square" lIns="0" tIns="0" rIns="0" bIns="0" rtlCol="0"/>
          <a:lstStyle/>
          <a:p>
            <a:endParaRPr sz="2397"/>
          </a:p>
        </p:txBody>
      </p:sp>
    </p:spTree>
    <p:extLst>
      <p:ext uri="{BB962C8B-B14F-4D97-AF65-F5344CB8AC3E}">
        <p14:creationId xmlns:p14="http://schemas.microsoft.com/office/powerpoint/2010/main" val="1982892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A135C-2F42-303A-38BE-70595EC079B6}"/>
            </a:ext>
          </a:extLst>
        </p:cNvPr>
        <p:cNvGrpSpPr/>
        <p:nvPr/>
      </p:nvGrpSpPr>
      <p:grpSpPr>
        <a:xfrm>
          <a:off x="0" y="0"/>
          <a:ext cx="0" cy="0"/>
          <a:chOff x="0" y="0"/>
          <a:chExt cx="0" cy="0"/>
        </a:xfrm>
      </p:grpSpPr>
      <p:sp>
        <p:nvSpPr>
          <p:cNvPr id="6" name="object 6">
            <a:extLst>
              <a:ext uri="{FF2B5EF4-FFF2-40B4-BE49-F238E27FC236}">
                <a16:creationId xmlns:a16="http://schemas.microsoft.com/office/drawing/2014/main" id="{731851D8-8BFA-18E0-A67A-2B90959AE6D2}"/>
              </a:ext>
            </a:extLst>
          </p:cNvPr>
          <p:cNvSpPr/>
          <p:nvPr/>
        </p:nvSpPr>
        <p:spPr>
          <a:xfrm>
            <a:off x="676793" y="8264"/>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
        <p:nvSpPr>
          <p:cNvPr id="3" name="Segnaposto numero diapositiva 2">
            <a:extLst>
              <a:ext uri="{FF2B5EF4-FFF2-40B4-BE49-F238E27FC236}">
                <a16:creationId xmlns:a16="http://schemas.microsoft.com/office/drawing/2014/main" id="{8D2EC32B-F208-547E-7803-427AE950B68B}"/>
              </a:ext>
            </a:extLst>
          </p:cNvPr>
          <p:cNvSpPr>
            <a:spLocks noGrp="1"/>
          </p:cNvSpPr>
          <p:nvPr>
            <p:ph type="sldNum" sz="quarter" idx="10"/>
          </p:nvPr>
        </p:nvSpPr>
        <p:spPr/>
        <p:txBody>
          <a:bodyPr/>
          <a:lstStyle/>
          <a:p>
            <a:pPr defTabSz="608853"/>
            <a:fld id="{B6F15528-21DE-4FAA-801E-634DDDAF4B2B}" type="slidenum">
              <a:rPr lang="it-IT">
                <a:latin typeface="Calibri"/>
              </a:rPr>
              <a:pPr defTabSz="608853"/>
              <a:t>5</a:t>
            </a:fld>
            <a:endParaRPr lang="it-IT" dirty="0">
              <a:latin typeface="Calibri"/>
            </a:endParaRPr>
          </a:p>
        </p:txBody>
      </p:sp>
      <p:sp>
        <p:nvSpPr>
          <p:cNvPr id="2" name="Titolo 1">
            <a:extLst>
              <a:ext uri="{FF2B5EF4-FFF2-40B4-BE49-F238E27FC236}">
                <a16:creationId xmlns:a16="http://schemas.microsoft.com/office/drawing/2014/main" id="{D51F8BDB-8F9A-FAC0-014E-23971A69D5D5}"/>
              </a:ext>
            </a:extLst>
          </p:cNvPr>
          <p:cNvSpPr>
            <a:spLocks noGrp="1"/>
          </p:cNvSpPr>
          <p:nvPr>
            <p:ph type="title"/>
          </p:nvPr>
        </p:nvSpPr>
        <p:spPr>
          <a:xfrm>
            <a:off x="938693" y="75096"/>
            <a:ext cx="10314614" cy="323165"/>
          </a:xfrm>
        </p:spPr>
        <p:txBody>
          <a:bodyPr/>
          <a:lstStyle/>
          <a:p>
            <a:pPr algn="l"/>
            <a:r>
              <a:rPr lang="it-IT" u="sng" cap="all" dirty="0">
                <a:solidFill>
                  <a:srgbClr val="103676"/>
                </a:solidFill>
              </a:rPr>
              <a:t>Riferimenti normativi – tesserino di riconoscimento</a:t>
            </a:r>
          </a:p>
        </p:txBody>
      </p:sp>
      <p:sp>
        <p:nvSpPr>
          <p:cNvPr id="13" name="object 7">
            <a:extLst>
              <a:ext uri="{FF2B5EF4-FFF2-40B4-BE49-F238E27FC236}">
                <a16:creationId xmlns:a16="http://schemas.microsoft.com/office/drawing/2014/main" id="{79EE01EA-1BDF-AF41-60E4-2C7B1EDD6322}"/>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5" name="Diagramma 4">
            <a:extLst>
              <a:ext uri="{FF2B5EF4-FFF2-40B4-BE49-F238E27FC236}">
                <a16:creationId xmlns:a16="http://schemas.microsoft.com/office/drawing/2014/main" id="{FA168D62-72C0-D9F3-C81B-C292A73DA561}"/>
              </a:ext>
            </a:extLst>
          </p:cNvPr>
          <p:cNvGraphicFramePr/>
          <p:nvPr>
            <p:extLst>
              <p:ext uri="{D42A27DB-BD31-4B8C-83A1-F6EECF244321}">
                <p14:modId xmlns:p14="http://schemas.microsoft.com/office/powerpoint/2010/main" val="616429408"/>
              </p:ext>
            </p:extLst>
          </p:nvPr>
        </p:nvGraphicFramePr>
        <p:xfrm>
          <a:off x="318682" y="337806"/>
          <a:ext cx="11554636" cy="6301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1352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BDF44-9E6C-42A8-B027-4DEE7211CDBB}"/>
            </a:ext>
          </a:extLst>
        </p:cNvPr>
        <p:cNvGrpSpPr/>
        <p:nvPr/>
      </p:nvGrpSpPr>
      <p:grpSpPr>
        <a:xfrm>
          <a:off x="0" y="0"/>
          <a:ext cx="0" cy="0"/>
          <a:chOff x="0" y="0"/>
          <a:chExt cx="0" cy="0"/>
        </a:xfrm>
      </p:grpSpPr>
      <p:sp>
        <p:nvSpPr>
          <p:cNvPr id="3" name="Segnaposto numero diapositiva 2">
            <a:extLst>
              <a:ext uri="{FF2B5EF4-FFF2-40B4-BE49-F238E27FC236}">
                <a16:creationId xmlns:a16="http://schemas.microsoft.com/office/drawing/2014/main" id="{C5FB23A6-8874-A8CC-7C23-1ADA8122895E}"/>
              </a:ext>
            </a:extLst>
          </p:cNvPr>
          <p:cNvSpPr>
            <a:spLocks noGrp="1"/>
          </p:cNvSpPr>
          <p:nvPr>
            <p:ph type="sldNum" sz="quarter" idx="10"/>
          </p:nvPr>
        </p:nvSpPr>
        <p:spPr/>
        <p:txBody>
          <a:bodyPr/>
          <a:lstStyle/>
          <a:p>
            <a:pPr defTabSz="608853"/>
            <a:fld id="{B6F15528-21DE-4FAA-801E-634DDDAF4B2B}" type="slidenum">
              <a:rPr lang="it-IT">
                <a:latin typeface="Calibri"/>
              </a:rPr>
              <a:pPr defTabSz="608853"/>
              <a:t>6</a:t>
            </a:fld>
            <a:endParaRPr lang="it-IT" dirty="0">
              <a:latin typeface="Calibri"/>
            </a:endParaRPr>
          </a:p>
        </p:txBody>
      </p:sp>
      <p:sp>
        <p:nvSpPr>
          <p:cNvPr id="13" name="object 7">
            <a:extLst>
              <a:ext uri="{FF2B5EF4-FFF2-40B4-BE49-F238E27FC236}">
                <a16:creationId xmlns:a16="http://schemas.microsoft.com/office/drawing/2014/main" id="{F8FA4EEC-E8C4-0397-12EA-746445027A1A}"/>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sp>
        <p:nvSpPr>
          <p:cNvPr id="6" name="object 6">
            <a:extLst>
              <a:ext uri="{FF2B5EF4-FFF2-40B4-BE49-F238E27FC236}">
                <a16:creationId xmlns:a16="http://schemas.microsoft.com/office/drawing/2014/main" id="{8C38C0ED-A589-B288-449F-6557C4A1175B}"/>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r>
              <a:rPr lang="it-IT" sz="2100" b="1" u="sng" cap="small" dirty="0">
                <a:solidFill>
                  <a:srgbClr val="103676"/>
                </a:solidFill>
              </a:rPr>
              <a:t>DECRETO LEGGE n. 159/2025 CONVERTITO DALLA LEGGE n. 198/2025</a:t>
            </a:r>
            <a:endParaRPr lang="it-IT" sz="2100" b="1" cap="small" dirty="0">
              <a:solidFill>
                <a:srgbClr val="103676"/>
              </a:solidFill>
            </a:endParaRPr>
          </a:p>
          <a:p>
            <a:pPr defTabSz="608853"/>
            <a:endParaRPr sz="2131" b="1" dirty="0">
              <a:solidFill>
                <a:srgbClr val="FFFFFF"/>
              </a:solidFill>
              <a:latin typeface="Calibri"/>
              <a:cs typeface="Tahoma"/>
            </a:endParaRPr>
          </a:p>
        </p:txBody>
      </p:sp>
      <p:graphicFrame>
        <p:nvGraphicFramePr>
          <p:cNvPr id="14" name="Diagramma 13">
            <a:extLst>
              <a:ext uri="{FF2B5EF4-FFF2-40B4-BE49-F238E27FC236}">
                <a16:creationId xmlns:a16="http://schemas.microsoft.com/office/drawing/2014/main" id="{D27BEDFD-C3C4-13E9-70AD-D19C744B7D0D}"/>
              </a:ext>
            </a:extLst>
          </p:cNvPr>
          <p:cNvGraphicFramePr>
            <a:graphicFrameLocks noChangeAspect="1"/>
          </p:cNvGraphicFramePr>
          <p:nvPr>
            <p:extLst>
              <p:ext uri="{D42A27DB-BD31-4B8C-83A1-F6EECF244321}">
                <p14:modId xmlns:p14="http://schemas.microsoft.com/office/powerpoint/2010/main" val="125222978"/>
              </p:ext>
            </p:extLst>
          </p:nvPr>
        </p:nvGraphicFramePr>
        <p:xfrm>
          <a:off x="-1598769" y="1521672"/>
          <a:ext cx="13079569" cy="43686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olo 1">
            <a:extLst>
              <a:ext uri="{FF2B5EF4-FFF2-40B4-BE49-F238E27FC236}">
                <a16:creationId xmlns:a16="http://schemas.microsoft.com/office/drawing/2014/main" id="{AAA310B7-95FE-BFED-D8B7-EB0BF0A16983}"/>
              </a:ext>
            </a:extLst>
          </p:cNvPr>
          <p:cNvSpPr txBox="1">
            <a:spLocks/>
          </p:cNvSpPr>
          <p:nvPr/>
        </p:nvSpPr>
        <p:spPr>
          <a:xfrm>
            <a:off x="905068" y="669561"/>
            <a:ext cx="10575732" cy="553998"/>
          </a:xfrm>
          <a:prstGeom prst="rect">
            <a:avLst/>
          </a:prstGeom>
        </p:spPr>
        <p:txBody>
          <a:bodyPr vert="horz" wrap="square" lIns="0" tIns="0" rIns="0" bIns="0">
            <a:spAutoFit/>
          </a:bodyPr>
          <a:lstStyle>
            <a:lvl1pPr>
              <a:defRPr sz="2100" b="1" i="0">
                <a:solidFill>
                  <a:srgbClr val="11498A"/>
                </a:solidFill>
                <a:latin typeface="Calibri"/>
                <a:ea typeface="+mj-ea"/>
                <a:cs typeface="Calibri"/>
              </a:defRPr>
            </a:lvl1pPr>
          </a:lstStyle>
          <a:p>
            <a:pPr algn="just"/>
            <a:r>
              <a:rPr lang="it-IT" sz="1800" kern="0" cap="all" dirty="0">
                <a:solidFill>
                  <a:srgbClr val="103676"/>
                </a:solidFill>
              </a:rPr>
              <a:t>articolo 3 – disposizioni in materia di attività di vigilanza in materia di appalto e subappalto di badge di cantiere e di patente a crediti</a:t>
            </a:r>
          </a:p>
        </p:txBody>
      </p:sp>
      <p:sp>
        <p:nvSpPr>
          <p:cNvPr id="4" name="bg object 16">
            <a:extLst>
              <a:ext uri="{FF2B5EF4-FFF2-40B4-BE49-F238E27FC236}">
                <a16:creationId xmlns:a16="http://schemas.microsoft.com/office/drawing/2014/main" id="{C63168CF-FEF3-6C30-94FA-87B0CADFC850}"/>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Tree>
    <p:extLst>
      <p:ext uri="{BB962C8B-B14F-4D97-AF65-F5344CB8AC3E}">
        <p14:creationId xmlns:p14="http://schemas.microsoft.com/office/powerpoint/2010/main" val="2402448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E4BA0-C09A-A4E5-3BD9-04132079B6D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090AB70-96E4-DAAE-C246-FD38E8574719}"/>
              </a:ext>
            </a:extLst>
          </p:cNvPr>
          <p:cNvSpPr>
            <a:spLocks noGrp="1"/>
          </p:cNvSpPr>
          <p:nvPr>
            <p:ph type="title"/>
          </p:nvPr>
        </p:nvSpPr>
        <p:spPr>
          <a:xfrm>
            <a:off x="938693" y="668618"/>
            <a:ext cx="10314614" cy="276999"/>
          </a:xfrm>
        </p:spPr>
        <p:txBody>
          <a:bodyPr/>
          <a:lstStyle/>
          <a:p>
            <a:pPr algn="l"/>
            <a:r>
              <a:rPr lang="it-IT" sz="1800" u="sng" cap="all" dirty="0">
                <a:solidFill>
                  <a:srgbClr val="103676"/>
                </a:solidFill>
              </a:rPr>
              <a:t>comma 3</a:t>
            </a:r>
          </a:p>
        </p:txBody>
      </p:sp>
      <p:sp>
        <p:nvSpPr>
          <p:cNvPr id="3" name="Segnaposto numero diapositiva 2">
            <a:extLst>
              <a:ext uri="{FF2B5EF4-FFF2-40B4-BE49-F238E27FC236}">
                <a16:creationId xmlns:a16="http://schemas.microsoft.com/office/drawing/2014/main" id="{BEFC19CB-8753-D5EF-EB39-2A73D15146F2}"/>
              </a:ext>
            </a:extLst>
          </p:cNvPr>
          <p:cNvSpPr>
            <a:spLocks noGrp="1"/>
          </p:cNvSpPr>
          <p:nvPr>
            <p:ph type="sldNum" sz="quarter" idx="10"/>
          </p:nvPr>
        </p:nvSpPr>
        <p:spPr/>
        <p:txBody>
          <a:bodyPr/>
          <a:lstStyle/>
          <a:p>
            <a:pPr defTabSz="608853"/>
            <a:fld id="{B6F15528-21DE-4FAA-801E-634DDDAF4B2B}" type="slidenum">
              <a:rPr lang="it-IT">
                <a:latin typeface="Calibri"/>
              </a:rPr>
              <a:pPr defTabSz="608853"/>
              <a:t>7</a:t>
            </a:fld>
            <a:endParaRPr lang="it-IT" dirty="0">
              <a:latin typeface="Calibri"/>
            </a:endParaRPr>
          </a:p>
        </p:txBody>
      </p:sp>
      <p:sp>
        <p:nvSpPr>
          <p:cNvPr id="7" name="bg object 16">
            <a:extLst>
              <a:ext uri="{FF2B5EF4-FFF2-40B4-BE49-F238E27FC236}">
                <a16:creationId xmlns:a16="http://schemas.microsoft.com/office/drawing/2014/main" id="{CDA59AEE-CAF7-F867-AB37-5AECBE1D3474}"/>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3E6434AD-97A4-51BB-F373-D2BB9D01CEA5}"/>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10" name="Tabella 9">
            <a:extLst>
              <a:ext uri="{FF2B5EF4-FFF2-40B4-BE49-F238E27FC236}">
                <a16:creationId xmlns:a16="http://schemas.microsoft.com/office/drawing/2014/main" id="{2AD364C9-3D3B-2146-9A9C-6CAA30CB442F}"/>
              </a:ext>
            </a:extLst>
          </p:cNvPr>
          <p:cNvGraphicFramePr>
            <a:graphicFrameLocks noGrp="1"/>
          </p:cNvGraphicFramePr>
          <p:nvPr>
            <p:extLst>
              <p:ext uri="{D42A27DB-BD31-4B8C-83A1-F6EECF244321}">
                <p14:modId xmlns:p14="http://schemas.microsoft.com/office/powerpoint/2010/main" val="3350239289"/>
              </p:ext>
            </p:extLst>
          </p:nvPr>
        </p:nvGraphicFramePr>
        <p:xfrm>
          <a:off x="562633" y="1495788"/>
          <a:ext cx="10915203" cy="1405170"/>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405170">
                <a:tc>
                  <a:txBody>
                    <a:bodyPr/>
                    <a:lstStyle/>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600" b="1" u="sng" cap="all" baseline="0" dirty="0">
                          <a:solidFill>
                            <a:schemeClr val="tx2"/>
                          </a:solidFill>
                          <a:latin typeface="+mn-lt"/>
                          <a:ea typeface="+mn-ea"/>
                          <a:cs typeface="+mn-cs"/>
                        </a:rPr>
                        <a:t>decreto</a:t>
                      </a:r>
                      <a:r>
                        <a:rPr lang="it-IT" sz="1600" b="1" cap="all" baseline="0" dirty="0">
                          <a:solidFill>
                            <a:schemeClr val="tx2"/>
                          </a:solidFill>
                          <a:latin typeface="+mn-lt"/>
                          <a:ea typeface="+mn-ea"/>
                          <a:cs typeface="+mn-cs"/>
                        </a:rPr>
                        <a:t> del Ministro del lavoro e delle  politiche  sociali, di concerto con il Ministro delle  infrastrutture  e  dei  trasporti, sentita la Conferenza permanente per i rapporti tra  lo  Stato,  le regioni e le province autonome di Trento e di Bolzano,  sentito  il Garante  per  la  protezione  dei  dati  personali   e   sentite   le organizzazioni dei datori di lavoro e le organizzazioni sindacali dei lavoratori comparativamente più rappresentative</a:t>
                      </a:r>
                      <a:endParaRPr lang="it-IT" sz="1900" b="1" cap="all" baseline="0" dirty="0">
                        <a:solidFill>
                          <a:schemeClr val="tx2"/>
                        </a:solidFill>
                        <a:latin typeface="+mn-lt"/>
                        <a:ea typeface="+mn-ea"/>
                        <a:cs typeface="+mn-cs"/>
                      </a:endParaRP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6" name="object 6">
            <a:extLst>
              <a:ext uri="{FF2B5EF4-FFF2-40B4-BE49-F238E27FC236}">
                <a16:creationId xmlns:a16="http://schemas.microsoft.com/office/drawing/2014/main" id="{801B84FF-30BE-CB35-C558-FE5ADB1F4AF1}"/>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graphicFrame>
        <p:nvGraphicFramePr>
          <p:cNvPr id="4" name="Tabella 3">
            <a:extLst>
              <a:ext uri="{FF2B5EF4-FFF2-40B4-BE49-F238E27FC236}">
                <a16:creationId xmlns:a16="http://schemas.microsoft.com/office/drawing/2014/main" id="{E600DDF2-BB18-599C-9714-464F1A71236E}"/>
              </a:ext>
            </a:extLst>
          </p:cNvPr>
          <p:cNvGraphicFramePr>
            <a:graphicFrameLocks noGrp="1"/>
          </p:cNvGraphicFramePr>
          <p:nvPr>
            <p:extLst>
              <p:ext uri="{D42A27DB-BD31-4B8C-83A1-F6EECF244321}">
                <p14:modId xmlns:p14="http://schemas.microsoft.com/office/powerpoint/2010/main" val="3095991460"/>
              </p:ext>
            </p:extLst>
          </p:nvPr>
        </p:nvGraphicFramePr>
        <p:xfrm>
          <a:off x="562634" y="3269285"/>
          <a:ext cx="10915203" cy="872139"/>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872139">
                <a:tc>
                  <a:txBody>
                    <a:bodyPr/>
                    <a:lstStyle/>
                    <a:p>
                      <a:pPr marL="0" marR="0" lvl="0"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endParaRPr lang="it-IT" sz="1600" b="1" cap="all" baseline="0" dirty="0">
                        <a:solidFill>
                          <a:schemeClr val="tx2"/>
                        </a:solidFill>
                        <a:latin typeface="+mn-lt"/>
                        <a:ea typeface="+mn-ea"/>
                        <a:cs typeface="+mn-cs"/>
                      </a:endParaRP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600" b="1" cap="all" baseline="0" dirty="0">
                          <a:solidFill>
                            <a:schemeClr val="tx2"/>
                          </a:solidFill>
                          <a:latin typeface="+mn-lt"/>
                          <a:ea typeface="+mn-ea"/>
                          <a:cs typeface="+mn-cs"/>
                        </a:rPr>
                        <a:t>entro </a:t>
                      </a:r>
                      <a:r>
                        <a:rPr lang="it-IT" sz="1600" b="1" u="sng" cap="all" baseline="0" dirty="0">
                          <a:solidFill>
                            <a:schemeClr val="tx2"/>
                          </a:solidFill>
                          <a:latin typeface="+mn-lt"/>
                          <a:ea typeface="+mn-ea"/>
                          <a:cs typeface="+mn-cs"/>
                        </a:rPr>
                        <a:t>sessanta giorni </a:t>
                      </a:r>
                      <a:r>
                        <a:rPr lang="it-IT" sz="1600" b="1" cap="all" baseline="0" dirty="0">
                          <a:solidFill>
                            <a:schemeClr val="tx2"/>
                          </a:solidFill>
                          <a:latin typeface="+mn-lt"/>
                          <a:ea typeface="+mn-ea"/>
                          <a:cs typeface="+mn-cs"/>
                        </a:rPr>
                        <a:t>dalla data di entrata in vigore della legge  di conversione del presente  decreto (1 APRILE 2026!!!)</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graphicFrame>
        <p:nvGraphicFramePr>
          <p:cNvPr id="5" name="Tabella 4">
            <a:extLst>
              <a:ext uri="{FF2B5EF4-FFF2-40B4-BE49-F238E27FC236}">
                <a16:creationId xmlns:a16="http://schemas.microsoft.com/office/drawing/2014/main" id="{914B2C00-8F41-8CAF-3E12-3080438FC6A4}"/>
              </a:ext>
            </a:extLst>
          </p:cNvPr>
          <p:cNvGraphicFramePr>
            <a:graphicFrameLocks noGrp="1"/>
          </p:cNvGraphicFramePr>
          <p:nvPr>
            <p:extLst>
              <p:ext uri="{D42A27DB-BD31-4B8C-83A1-F6EECF244321}">
                <p14:modId xmlns:p14="http://schemas.microsoft.com/office/powerpoint/2010/main" val="3684982837"/>
              </p:ext>
            </p:extLst>
          </p:nvPr>
        </p:nvGraphicFramePr>
        <p:xfrm>
          <a:off x="562633" y="4462346"/>
          <a:ext cx="10915203" cy="1405170"/>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405170">
                <a:tc>
                  <a:txBody>
                    <a:bodyPr/>
                    <a:lstStyle/>
                    <a:p>
                      <a:pPr marL="0" marR="0" lvl="0" indent="0" algn="just" defTabSz="914400" eaLnBrk="1" fontAlgn="auto" latinLnBrk="0" hangingPunct="1">
                        <a:lnSpc>
                          <a:spcPct val="100000"/>
                        </a:lnSpc>
                        <a:spcBef>
                          <a:spcPts val="0"/>
                        </a:spcBef>
                        <a:spcAft>
                          <a:spcPts val="0"/>
                        </a:spcAft>
                        <a:buClrTx/>
                        <a:buSzTx/>
                        <a:buFont typeface="Wingdings" panose="05000000000000000000" pitchFamily="2" charset="2"/>
                        <a:buNone/>
                        <a:tabLst/>
                        <a:defRPr/>
                      </a:pPr>
                      <a:endParaRPr lang="it-IT" sz="1600" b="1" cap="all" baseline="0" dirty="0">
                        <a:solidFill>
                          <a:schemeClr val="tx2"/>
                        </a:solidFill>
                        <a:latin typeface="+mn-lt"/>
                        <a:ea typeface="+mn-ea"/>
                        <a:cs typeface="+mn-cs"/>
                      </a:endParaRPr>
                    </a:p>
                    <a:p>
                      <a:pPr marL="342900" marR="0" lvl="0" indent="-342900" algn="just" defTabSz="91440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it-IT" sz="1600" b="1" cap="all" baseline="0" dirty="0">
                          <a:solidFill>
                            <a:schemeClr val="tx2"/>
                          </a:solidFill>
                          <a:latin typeface="+mn-lt"/>
                          <a:ea typeface="+mn-ea"/>
                          <a:cs typeface="+mn-cs"/>
                        </a:rPr>
                        <a:t>INDIVIDUAZIONE DELLE modalità di  attuazione  di quanto disposto dal comma  2,  anche  con  riferimento  a  specifiche misure di controllo e sicurezza nei cantieri  e  di  monitoraggio dei flussi della manodopera, mediante l'impiego di tecnologie,  e  ai tipi di informazioni trattate</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Tree>
    <p:extLst>
      <p:ext uri="{BB962C8B-B14F-4D97-AF65-F5344CB8AC3E}">
        <p14:creationId xmlns:p14="http://schemas.microsoft.com/office/powerpoint/2010/main" val="1729832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ED023-72D6-8575-64DC-B4B5DF246CD9}"/>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636D1C9-CA69-EBFF-729B-A79BB933C13F}"/>
              </a:ext>
            </a:extLst>
          </p:cNvPr>
          <p:cNvSpPr>
            <a:spLocks noGrp="1"/>
          </p:cNvSpPr>
          <p:nvPr>
            <p:ph type="title"/>
          </p:nvPr>
        </p:nvSpPr>
        <p:spPr>
          <a:xfrm>
            <a:off x="938693" y="668618"/>
            <a:ext cx="10314614" cy="276999"/>
          </a:xfrm>
        </p:spPr>
        <p:txBody>
          <a:bodyPr/>
          <a:lstStyle/>
          <a:p>
            <a:pPr algn="l"/>
            <a:r>
              <a:rPr lang="it-IT" sz="1800" u="sng" cap="all" dirty="0">
                <a:solidFill>
                  <a:srgbClr val="103676"/>
                </a:solidFill>
              </a:rPr>
              <a:t>comma</a:t>
            </a:r>
            <a:r>
              <a:rPr lang="it-IT" sz="1800" u="sng" cap="small" dirty="0">
                <a:solidFill>
                  <a:srgbClr val="103676"/>
                </a:solidFill>
              </a:rPr>
              <a:t> 2</a:t>
            </a:r>
          </a:p>
        </p:txBody>
      </p:sp>
      <p:sp>
        <p:nvSpPr>
          <p:cNvPr id="3" name="Segnaposto numero diapositiva 2">
            <a:extLst>
              <a:ext uri="{FF2B5EF4-FFF2-40B4-BE49-F238E27FC236}">
                <a16:creationId xmlns:a16="http://schemas.microsoft.com/office/drawing/2014/main" id="{E88F0B27-3A73-DFE6-266B-6CEC0889107B}"/>
              </a:ext>
            </a:extLst>
          </p:cNvPr>
          <p:cNvSpPr>
            <a:spLocks noGrp="1"/>
          </p:cNvSpPr>
          <p:nvPr>
            <p:ph type="sldNum" sz="quarter" idx="10"/>
          </p:nvPr>
        </p:nvSpPr>
        <p:spPr/>
        <p:txBody>
          <a:bodyPr/>
          <a:lstStyle/>
          <a:p>
            <a:pPr defTabSz="608853"/>
            <a:fld id="{B6F15528-21DE-4FAA-801E-634DDDAF4B2B}" type="slidenum">
              <a:rPr lang="it-IT">
                <a:latin typeface="Calibri"/>
              </a:rPr>
              <a:pPr defTabSz="608853"/>
              <a:t>8</a:t>
            </a:fld>
            <a:endParaRPr lang="it-IT" dirty="0">
              <a:latin typeface="Calibri"/>
            </a:endParaRPr>
          </a:p>
        </p:txBody>
      </p:sp>
      <p:sp>
        <p:nvSpPr>
          <p:cNvPr id="7" name="bg object 16">
            <a:extLst>
              <a:ext uri="{FF2B5EF4-FFF2-40B4-BE49-F238E27FC236}">
                <a16:creationId xmlns:a16="http://schemas.microsoft.com/office/drawing/2014/main" id="{121D8862-8F14-C0B5-E832-8E2315E8FC79}"/>
              </a:ext>
            </a:extLst>
          </p:cNvPr>
          <p:cNvSpPr/>
          <p:nvPr/>
        </p:nvSpPr>
        <p:spPr>
          <a:xfrm>
            <a:off x="562634" y="720121"/>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D596ADF4-1FA5-A399-F9FF-87B6F038D5D0}"/>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10" name="Tabella 9">
            <a:extLst>
              <a:ext uri="{FF2B5EF4-FFF2-40B4-BE49-F238E27FC236}">
                <a16:creationId xmlns:a16="http://schemas.microsoft.com/office/drawing/2014/main" id="{76966B71-5BBA-C506-3131-AC30E39664E3}"/>
              </a:ext>
            </a:extLst>
          </p:cNvPr>
          <p:cNvGraphicFramePr>
            <a:graphicFrameLocks noGrp="1"/>
          </p:cNvGraphicFramePr>
          <p:nvPr>
            <p:extLst>
              <p:ext uri="{D42A27DB-BD31-4B8C-83A1-F6EECF244321}">
                <p14:modId xmlns:p14="http://schemas.microsoft.com/office/powerpoint/2010/main" val="3459714925"/>
              </p:ext>
            </p:extLst>
          </p:nvPr>
        </p:nvGraphicFramePr>
        <p:xfrm>
          <a:off x="562633" y="1495788"/>
          <a:ext cx="10915203" cy="1405170"/>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405170">
                <a:tc>
                  <a:txBody>
                    <a:bodyPr/>
                    <a:lstStyle/>
                    <a:p>
                      <a:pPr marL="285750" indent="-285750">
                        <a:buFont typeface="Wingdings" panose="05000000000000000000" pitchFamily="2" charset="2"/>
                        <a:buChar char="ü"/>
                      </a:pPr>
                      <a:r>
                        <a:rPr lang="it-IT" sz="1600" b="1" cap="all" baseline="0" dirty="0">
                          <a:solidFill>
                            <a:schemeClr val="tx2"/>
                          </a:solidFill>
                          <a:latin typeface="+mn-lt"/>
                          <a:ea typeface="+mn-ea"/>
                          <a:cs typeface="+mn-cs"/>
                        </a:rPr>
                        <a:t>ESTENSIONE DEL BADGE AD </a:t>
                      </a:r>
                      <a:r>
                        <a:rPr lang="it-IT" sz="1600" b="1" u="sng" cap="all" baseline="0" dirty="0">
                          <a:solidFill>
                            <a:schemeClr val="tx2"/>
                          </a:solidFill>
                          <a:latin typeface="+mn-lt"/>
                          <a:ea typeface="+mn-ea"/>
                          <a:cs typeface="+mn-cs"/>
                        </a:rPr>
                        <a:t>ulteriori ambiti di attività a rischio più elevato, da  individuare con decreto del  Ministro  del  lavoro  e  delle  politiche  sociali</a:t>
                      </a:r>
                      <a:r>
                        <a:rPr lang="it-IT" sz="1600" b="1" cap="all" baseline="0" dirty="0">
                          <a:solidFill>
                            <a:schemeClr val="tx2"/>
                          </a:solidFill>
                          <a:latin typeface="+mn-lt"/>
                          <a:ea typeface="+mn-ea"/>
                          <a:cs typeface="+mn-cs"/>
                        </a:rPr>
                        <a:t>, sentita la Conferenza permanente per i rapporti tra  lo  Stato,  le regioni e le province autonome di Trento e di Bolzano e sentite  le organizzazioni dei datori di lavoro e le organizzazioni sindacali dei lavoratori comparativamente più rappresentative, da adottare entro sessanta giorni dalla  data  di  entrata  in  vigore  del  presente decreto</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6" name="object 6">
            <a:extLst>
              <a:ext uri="{FF2B5EF4-FFF2-40B4-BE49-F238E27FC236}">
                <a16:creationId xmlns:a16="http://schemas.microsoft.com/office/drawing/2014/main" id="{5EDD2C8A-E713-B2E8-E984-4B251A77C9D4}"/>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spTree>
    <p:extLst>
      <p:ext uri="{BB962C8B-B14F-4D97-AF65-F5344CB8AC3E}">
        <p14:creationId xmlns:p14="http://schemas.microsoft.com/office/powerpoint/2010/main" val="1114764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14706-FA91-0A17-8816-B1B868A3A63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9E2642E-210A-4EE1-5AC9-A7ADED1DC1B8}"/>
              </a:ext>
            </a:extLst>
          </p:cNvPr>
          <p:cNvSpPr>
            <a:spLocks noGrp="1"/>
          </p:cNvSpPr>
          <p:nvPr>
            <p:ph type="title"/>
          </p:nvPr>
        </p:nvSpPr>
        <p:spPr>
          <a:xfrm>
            <a:off x="938693" y="532817"/>
            <a:ext cx="10314614" cy="307777"/>
          </a:xfrm>
        </p:spPr>
        <p:txBody>
          <a:bodyPr/>
          <a:lstStyle/>
          <a:p>
            <a:pPr algn="l"/>
            <a:r>
              <a:rPr lang="it-IT" sz="2000" u="sng" cap="all" dirty="0">
                <a:solidFill>
                  <a:srgbClr val="103676"/>
                </a:solidFill>
              </a:rPr>
              <a:t>CIRCOLARE INL n. 1/2026</a:t>
            </a:r>
          </a:p>
        </p:txBody>
      </p:sp>
      <p:sp>
        <p:nvSpPr>
          <p:cNvPr id="3" name="Segnaposto numero diapositiva 2">
            <a:extLst>
              <a:ext uri="{FF2B5EF4-FFF2-40B4-BE49-F238E27FC236}">
                <a16:creationId xmlns:a16="http://schemas.microsoft.com/office/drawing/2014/main" id="{F565A181-2A35-F14A-39C5-A5AE1860656D}"/>
              </a:ext>
            </a:extLst>
          </p:cNvPr>
          <p:cNvSpPr>
            <a:spLocks noGrp="1"/>
          </p:cNvSpPr>
          <p:nvPr>
            <p:ph type="sldNum" sz="quarter" idx="10"/>
          </p:nvPr>
        </p:nvSpPr>
        <p:spPr/>
        <p:txBody>
          <a:bodyPr/>
          <a:lstStyle/>
          <a:p>
            <a:pPr defTabSz="608853"/>
            <a:fld id="{B6F15528-21DE-4FAA-801E-634DDDAF4B2B}" type="slidenum">
              <a:rPr lang="it-IT">
                <a:latin typeface="Calibri"/>
              </a:rPr>
              <a:pPr defTabSz="608853"/>
              <a:t>9</a:t>
            </a:fld>
            <a:endParaRPr lang="it-IT" dirty="0">
              <a:latin typeface="Calibri"/>
            </a:endParaRPr>
          </a:p>
        </p:txBody>
      </p:sp>
      <p:sp>
        <p:nvSpPr>
          <p:cNvPr id="7" name="bg object 16">
            <a:extLst>
              <a:ext uri="{FF2B5EF4-FFF2-40B4-BE49-F238E27FC236}">
                <a16:creationId xmlns:a16="http://schemas.microsoft.com/office/drawing/2014/main" id="{573EFE69-583C-215A-B775-BF87F2733EEF}"/>
              </a:ext>
            </a:extLst>
          </p:cNvPr>
          <p:cNvSpPr/>
          <p:nvPr/>
        </p:nvSpPr>
        <p:spPr>
          <a:xfrm>
            <a:off x="562634" y="620537"/>
            <a:ext cx="228318" cy="228318"/>
          </a:xfrm>
          <a:custGeom>
            <a:avLst/>
            <a:gdLst/>
            <a:ahLst/>
            <a:cxnLst/>
            <a:rect l="l" t="t" r="r" b="b"/>
            <a:pathLst>
              <a:path w="171450" h="171450">
                <a:moveTo>
                  <a:pt x="171119" y="0"/>
                </a:moveTo>
                <a:lnTo>
                  <a:pt x="0" y="0"/>
                </a:lnTo>
                <a:lnTo>
                  <a:pt x="0" y="171132"/>
                </a:lnTo>
                <a:lnTo>
                  <a:pt x="171119" y="171132"/>
                </a:lnTo>
                <a:lnTo>
                  <a:pt x="171119" y="0"/>
                </a:lnTo>
                <a:close/>
              </a:path>
            </a:pathLst>
          </a:custGeom>
          <a:solidFill>
            <a:srgbClr val="939598">
              <a:alpha val="79998"/>
            </a:srgbClr>
          </a:solidFill>
        </p:spPr>
        <p:txBody>
          <a:bodyPr wrap="square" lIns="0" tIns="0" rIns="0" bIns="0" rtlCol="0"/>
          <a:lstStyle/>
          <a:p>
            <a:pPr defTabSz="608853"/>
            <a:endParaRPr sz="2397">
              <a:solidFill>
                <a:prstClr val="black"/>
              </a:solidFill>
              <a:latin typeface="Calibri"/>
            </a:endParaRPr>
          </a:p>
        </p:txBody>
      </p:sp>
      <p:sp>
        <p:nvSpPr>
          <p:cNvPr id="13" name="object 7">
            <a:extLst>
              <a:ext uri="{FF2B5EF4-FFF2-40B4-BE49-F238E27FC236}">
                <a16:creationId xmlns:a16="http://schemas.microsoft.com/office/drawing/2014/main" id="{2584C02D-8994-3A27-36DE-AFC8EB76B39D}"/>
              </a:ext>
            </a:extLst>
          </p:cNvPr>
          <p:cNvSpPr txBox="1">
            <a:spLocks noGrp="1"/>
          </p:cNvSpPr>
          <p:nvPr>
            <p:ph type="body" sz="quarter" idx="11"/>
          </p:nvPr>
        </p:nvSpPr>
        <p:spPr>
          <a:xfrm>
            <a:off x="717840" y="6188439"/>
            <a:ext cx="5378160" cy="480794"/>
          </a:xfrm>
          <a:prstGeom prst="rect">
            <a:avLst/>
          </a:prstGeom>
        </p:spPr>
        <p:txBody>
          <a:bodyPr vert="horz" wrap="square" lIns="0" tIns="16912" rIns="0" bIns="0" rtlCol="0">
            <a:spAutoFit/>
          </a:bodyPr>
          <a:lstStyle/>
          <a:p>
            <a:pPr marL="16913">
              <a:spcBef>
                <a:spcPts val="133"/>
              </a:spcBef>
            </a:pPr>
            <a:endParaRPr lang="it-IT" b="1" dirty="0">
              <a:solidFill>
                <a:srgbClr val="7DBD71"/>
              </a:solidFill>
              <a:cs typeface="Tahoma"/>
            </a:endParaRPr>
          </a:p>
          <a:p>
            <a:pPr marL="16913">
              <a:spcBef>
                <a:spcPts val="133"/>
              </a:spcBef>
            </a:pPr>
            <a:r>
              <a:rPr lang="it-IT" b="1" dirty="0">
                <a:solidFill>
                  <a:srgbClr val="7DBD71"/>
                </a:solidFill>
                <a:cs typeface="Tahoma"/>
              </a:rPr>
              <a:t>Direzione Relazioni Industriali e Affari Sociali</a:t>
            </a:r>
          </a:p>
        </p:txBody>
      </p:sp>
      <p:graphicFrame>
        <p:nvGraphicFramePr>
          <p:cNvPr id="10" name="Tabella 9">
            <a:extLst>
              <a:ext uri="{FF2B5EF4-FFF2-40B4-BE49-F238E27FC236}">
                <a16:creationId xmlns:a16="http://schemas.microsoft.com/office/drawing/2014/main" id="{B18535D2-6B22-B52B-66A9-57791EA7D199}"/>
              </a:ext>
            </a:extLst>
          </p:cNvPr>
          <p:cNvGraphicFramePr>
            <a:graphicFrameLocks noGrp="1"/>
          </p:cNvGraphicFramePr>
          <p:nvPr>
            <p:extLst>
              <p:ext uri="{D42A27DB-BD31-4B8C-83A1-F6EECF244321}">
                <p14:modId xmlns:p14="http://schemas.microsoft.com/office/powerpoint/2010/main" val="2281642911"/>
              </p:ext>
            </p:extLst>
          </p:nvPr>
        </p:nvGraphicFramePr>
        <p:xfrm>
          <a:off x="565597" y="1002417"/>
          <a:ext cx="10915203" cy="1097130"/>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075396">
                <a:tc>
                  <a:txBody>
                    <a:bodyPr/>
                    <a:lstStyle/>
                    <a:p>
                      <a:pPr marL="285750" indent="-285750" algn="just">
                        <a:buFont typeface="Wingdings" panose="05000000000000000000" pitchFamily="2" charset="2"/>
                        <a:buChar char="ü"/>
                      </a:pPr>
                      <a:r>
                        <a:rPr lang="it-IT" sz="1600" b="1" cap="all" baseline="0" dirty="0">
                          <a:solidFill>
                            <a:schemeClr val="tx2"/>
                          </a:solidFill>
                          <a:latin typeface="+mn-lt"/>
                          <a:ea typeface="+mn-ea"/>
                          <a:cs typeface="+mn-cs"/>
                        </a:rPr>
                        <a:t>Il badge di cantiere non sostituisce la tessera di riconoscimento già prevista dalle richiamate disposizioni del </a:t>
                      </a:r>
                      <a:r>
                        <a:rPr lang="it-IT" sz="1600" b="1" cap="all" baseline="0" dirty="0" err="1">
                          <a:solidFill>
                            <a:schemeClr val="tx2"/>
                          </a:solidFill>
                          <a:latin typeface="+mn-lt"/>
                          <a:ea typeface="+mn-ea"/>
                          <a:cs typeface="+mn-cs"/>
                        </a:rPr>
                        <a:t>D.Lgs.</a:t>
                      </a:r>
                      <a:r>
                        <a:rPr lang="it-IT" sz="1600" b="1" cap="all" baseline="0" dirty="0">
                          <a:solidFill>
                            <a:schemeClr val="tx2"/>
                          </a:solidFill>
                          <a:latin typeface="+mn-lt"/>
                          <a:ea typeface="+mn-ea"/>
                          <a:cs typeface="+mn-cs"/>
                        </a:rPr>
                        <a:t> n. 81/2008 (art. 18, comma 1, lett. u) e art. 26, comma 8) e dall’art. 5 della L. n. 136/2010, ma ne aggiunge un’ulteriore caratteristica, ossia la presenza di un codice univoco anticontraffazione</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
        <p:nvSpPr>
          <p:cNvPr id="6" name="object 6">
            <a:extLst>
              <a:ext uri="{FF2B5EF4-FFF2-40B4-BE49-F238E27FC236}">
                <a16:creationId xmlns:a16="http://schemas.microsoft.com/office/drawing/2014/main" id="{7ACDFA77-CC08-5F9F-7191-6A52F4766CB0}"/>
              </a:ext>
            </a:extLst>
          </p:cNvPr>
          <p:cNvSpPr/>
          <p:nvPr/>
        </p:nvSpPr>
        <p:spPr>
          <a:xfrm>
            <a:off x="460774" y="19449"/>
            <a:ext cx="8095992" cy="466784"/>
          </a:xfrm>
          <a:custGeom>
            <a:avLst/>
            <a:gdLst/>
            <a:ahLst/>
            <a:cxnLst/>
            <a:rect l="l" t="t" r="r" b="b"/>
            <a:pathLst>
              <a:path w="6079490" h="350520">
                <a:moveTo>
                  <a:pt x="0" y="0"/>
                </a:moveTo>
                <a:lnTo>
                  <a:pt x="111569" y="350062"/>
                </a:lnTo>
                <a:lnTo>
                  <a:pt x="6079337" y="349681"/>
                </a:lnTo>
                <a:lnTo>
                  <a:pt x="5960427" y="800"/>
                </a:lnTo>
                <a:lnTo>
                  <a:pt x="0" y="0"/>
                </a:lnTo>
                <a:close/>
              </a:path>
            </a:pathLst>
          </a:custGeom>
          <a:solidFill>
            <a:srgbClr val="7DBD71"/>
          </a:solidFill>
        </p:spPr>
        <p:txBody>
          <a:bodyPr wrap="square" lIns="0" tIns="0" rIns="0" bIns="0" rtlCol="0"/>
          <a:lstStyle/>
          <a:p>
            <a:pPr defTabSz="608853"/>
            <a:r>
              <a:rPr lang="it-IT" sz="2397" dirty="0">
                <a:solidFill>
                  <a:prstClr val="black"/>
                </a:solidFill>
                <a:latin typeface="Calibri"/>
              </a:rPr>
              <a:t>  </a:t>
            </a:r>
            <a:endParaRPr sz="2131" b="1" dirty="0">
              <a:solidFill>
                <a:srgbClr val="FFFFFF"/>
              </a:solidFill>
              <a:latin typeface="Calibri"/>
              <a:cs typeface="Tahoma"/>
            </a:endParaRPr>
          </a:p>
        </p:txBody>
      </p:sp>
      <p:graphicFrame>
        <p:nvGraphicFramePr>
          <p:cNvPr id="4" name="Tabella 3">
            <a:extLst>
              <a:ext uri="{FF2B5EF4-FFF2-40B4-BE49-F238E27FC236}">
                <a16:creationId xmlns:a16="http://schemas.microsoft.com/office/drawing/2014/main" id="{5987612F-5D4C-D727-3A13-A87727122740}"/>
              </a:ext>
            </a:extLst>
          </p:cNvPr>
          <p:cNvGraphicFramePr>
            <a:graphicFrameLocks noGrp="1"/>
          </p:cNvGraphicFramePr>
          <p:nvPr>
            <p:extLst>
              <p:ext uri="{D42A27DB-BD31-4B8C-83A1-F6EECF244321}">
                <p14:modId xmlns:p14="http://schemas.microsoft.com/office/powerpoint/2010/main" val="3234538702"/>
              </p:ext>
            </p:extLst>
          </p:nvPr>
        </p:nvGraphicFramePr>
        <p:xfrm>
          <a:off x="558956" y="2190416"/>
          <a:ext cx="10915203" cy="1340970"/>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075396">
                <a:tc>
                  <a:txBody>
                    <a:bodyPr/>
                    <a:lstStyle/>
                    <a:p>
                      <a:pPr marL="285750" indent="-285750" algn="just">
                        <a:buFont typeface="Wingdings" panose="05000000000000000000" pitchFamily="2" charset="2"/>
                        <a:buChar char="ü"/>
                      </a:pPr>
                      <a:r>
                        <a:rPr lang="it-IT" sz="1600" b="1" cap="all" baseline="0" dirty="0">
                          <a:solidFill>
                            <a:schemeClr val="tx2"/>
                          </a:solidFill>
                          <a:latin typeface="+mn-lt"/>
                          <a:ea typeface="+mn-ea"/>
                          <a:cs typeface="+mn-cs"/>
                        </a:rPr>
                        <a:t>la piena operatività delle nuove caratteristiche del badge di cantiere è </a:t>
                      </a:r>
                      <a:r>
                        <a:rPr lang="it-IT" sz="1600" b="1" u="sng" cap="all" baseline="0" dirty="0">
                          <a:solidFill>
                            <a:schemeClr val="tx2"/>
                          </a:solidFill>
                          <a:latin typeface="+mn-lt"/>
                          <a:ea typeface="+mn-ea"/>
                          <a:cs typeface="+mn-cs"/>
                        </a:rPr>
                        <a:t>subordinata all’adozione del decreto ministeriale previsto dall’art. 3, comma 3, D.L. </a:t>
                      </a:r>
                      <a:r>
                        <a:rPr lang="it-IT" sz="1600" b="1" u="sng" cap="small" baseline="0" dirty="0">
                          <a:solidFill>
                            <a:schemeClr val="tx2"/>
                          </a:solidFill>
                          <a:latin typeface="+mn-lt"/>
                          <a:ea typeface="+mn-ea"/>
                          <a:cs typeface="+mn-cs"/>
                        </a:rPr>
                        <a:t>n</a:t>
                      </a:r>
                      <a:r>
                        <a:rPr lang="it-IT" sz="1600" b="1" u="sng" cap="all" baseline="0" dirty="0">
                          <a:solidFill>
                            <a:schemeClr val="tx2"/>
                          </a:solidFill>
                          <a:latin typeface="+mn-lt"/>
                          <a:ea typeface="+mn-ea"/>
                          <a:cs typeface="+mn-cs"/>
                        </a:rPr>
                        <a:t>. 159/2025 </a:t>
                      </a:r>
                      <a:r>
                        <a:rPr lang="it-IT" sz="1600" b="1" cap="all" baseline="0" dirty="0">
                          <a:solidFill>
                            <a:schemeClr val="tx2"/>
                          </a:solidFill>
                          <a:latin typeface="+mn-lt"/>
                          <a:ea typeface="+mn-ea"/>
                          <a:cs typeface="+mn-cs"/>
                        </a:rPr>
                        <a:t>che provvederà ad individuare “le modalità di attuazione di quanto disposto dal comma 2, anche con riferimento a specifiche misure di controllo e sicurezza nei cantieri e di monitoraggio dei flussi della manodopera, mediante l'impiego di tecnologie, e ai tipi di informazioni trattate”</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graphicFrame>
        <p:nvGraphicFramePr>
          <p:cNvPr id="5" name="Tabella 4">
            <a:extLst>
              <a:ext uri="{FF2B5EF4-FFF2-40B4-BE49-F238E27FC236}">
                <a16:creationId xmlns:a16="http://schemas.microsoft.com/office/drawing/2014/main" id="{948ECF93-FABB-D324-F46D-B21659BA8F5E}"/>
              </a:ext>
            </a:extLst>
          </p:cNvPr>
          <p:cNvGraphicFramePr>
            <a:graphicFrameLocks noGrp="1"/>
          </p:cNvGraphicFramePr>
          <p:nvPr>
            <p:extLst>
              <p:ext uri="{D42A27DB-BD31-4B8C-83A1-F6EECF244321}">
                <p14:modId xmlns:p14="http://schemas.microsoft.com/office/powerpoint/2010/main" val="615631548"/>
              </p:ext>
            </p:extLst>
          </p:nvPr>
        </p:nvGraphicFramePr>
        <p:xfrm>
          <a:off x="558955" y="3641748"/>
          <a:ext cx="10915203" cy="1097130"/>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1075396">
                <a:tc>
                  <a:txBody>
                    <a:bodyPr/>
                    <a:lstStyle/>
                    <a:p>
                      <a:pPr marL="285750" indent="-285750" algn="just">
                        <a:buFont typeface="Wingdings" panose="05000000000000000000" pitchFamily="2" charset="2"/>
                        <a:buChar char="ü"/>
                      </a:pPr>
                      <a:r>
                        <a:rPr lang="it-IT" sz="1600" b="1" cap="all" baseline="0" dirty="0">
                          <a:solidFill>
                            <a:schemeClr val="tx2"/>
                          </a:solidFill>
                          <a:latin typeface="+mn-lt"/>
                          <a:ea typeface="+mn-ea"/>
                          <a:cs typeface="+mn-cs"/>
                        </a:rPr>
                        <a:t>Una volta adottato il decreto ministeriale e fatte salve diverse indicazioni </a:t>
                      </a:r>
                      <a:r>
                        <a:rPr lang="it-IT" sz="1600" b="1" u="sng" cap="all" baseline="0" dirty="0">
                          <a:solidFill>
                            <a:schemeClr val="tx2"/>
                          </a:solidFill>
                          <a:latin typeface="+mn-lt"/>
                          <a:ea typeface="+mn-ea"/>
                          <a:cs typeface="+mn-cs"/>
                        </a:rPr>
                        <a:t>e tempistiche </a:t>
                      </a:r>
                      <a:r>
                        <a:rPr lang="it-IT" sz="1600" b="1" cap="all" baseline="0" dirty="0">
                          <a:solidFill>
                            <a:schemeClr val="tx2"/>
                          </a:solidFill>
                          <a:latin typeface="+mn-lt"/>
                          <a:ea typeface="+mn-ea"/>
                          <a:cs typeface="+mn-cs"/>
                        </a:rPr>
                        <a:t>previste dallo stesso, il badge di cantiere sarà obbligatorio per tutte le imprese </a:t>
                      </a:r>
                      <a:r>
                        <a:rPr lang="it-IT" sz="1600" b="1" u="sng" cap="all" baseline="0" dirty="0">
                          <a:solidFill>
                            <a:schemeClr val="tx2"/>
                          </a:solidFill>
                          <a:latin typeface="+mn-lt"/>
                          <a:ea typeface="+mn-ea"/>
                          <a:cs typeface="+mn-cs"/>
                        </a:rPr>
                        <a:t>ed i lavoratori autonomi</a:t>
                      </a:r>
                      <a:r>
                        <a:rPr lang="it-IT" sz="1600" b="1" cap="all" baseline="0" dirty="0">
                          <a:solidFill>
                            <a:schemeClr val="tx2"/>
                          </a:solidFill>
                          <a:latin typeface="+mn-lt"/>
                          <a:ea typeface="+mn-ea"/>
                          <a:cs typeface="+mn-cs"/>
                        </a:rPr>
                        <a:t>, non necessariamente qualificabili come imprese edili, che operano “fisicamente” nei cantieri edili in regime di appalto e subappalto, pubblico o privato</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graphicFrame>
        <p:nvGraphicFramePr>
          <p:cNvPr id="8" name="Tabella 7">
            <a:extLst>
              <a:ext uri="{FF2B5EF4-FFF2-40B4-BE49-F238E27FC236}">
                <a16:creationId xmlns:a16="http://schemas.microsoft.com/office/drawing/2014/main" id="{AE26359E-8E67-65BE-EF62-5B66E55B496B}"/>
              </a:ext>
            </a:extLst>
          </p:cNvPr>
          <p:cNvGraphicFramePr>
            <a:graphicFrameLocks noGrp="1"/>
          </p:cNvGraphicFramePr>
          <p:nvPr>
            <p:extLst>
              <p:ext uri="{D42A27DB-BD31-4B8C-83A1-F6EECF244321}">
                <p14:modId xmlns:p14="http://schemas.microsoft.com/office/powerpoint/2010/main" val="2771686691"/>
              </p:ext>
            </p:extLst>
          </p:nvPr>
        </p:nvGraphicFramePr>
        <p:xfrm>
          <a:off x="558954" y="4833777"/>
          <a:ext cx="10915203" cy="1340970"/>
        </p:xfrm>
        <a:graphic>
          <a:graphicData uri="http://schemas.openxmlformats.org/drawingml/2006/table">
            <a:tbl>
              <a:tblPr firstRow="1" bandRow="1">
                <a:tableStyleId>{5C22544A-7EE6-4342-B048-85BDC9FD1C3A}</a:tableStyleId>
              </a:tblPr>
              <a:tblGrid>
                <a:gridCol w="10915203">
                  <a:extLst>
                    <a:ext uri="{9D8B030D-6E8A-4147-A177-3AD203B41FA5}">
                      <a16:colId xmlns:a16="http://schemas.microsoft.com/office/drawing/2014/main" val="951336313"/>
                    </a:ext>
                  </a:extLst>
                </a:gridCol>
              </a:tblGrid>
              <a:tr h="742317">
                <a:tc>
                  <a:txBody>
                    <a:bodyPr/>
                    <a:lstStyle/>
                    <a:p>
                      <a:pPr marL="285750" indent="-285750" algn="just">
                        <a:buFont typeface="Wingdings" panose="05000000000000000000" pitchFamily="2" charset="2"/>
                        <a:buChar char="ü"/>
                      </a:pPr>
                      <a:r>
                        <a:rPr lang="it-IT" sz="1600" b="1" cap="all" baseline="0" dirty="0">
                          <a:solidFill>
                            <a:schemeClr val="tx2"/>
                          </a:solidFill>
                          <a:latin typeface="+mn-lt"/>
                          <a:ea typeface="+mn-ea"/>
                          <a:cs typeface="+mn-cs"/>
                        </a:rPr>
                        <a:t>il badge risulterà obbligatorio anche per le imprese che operano negli ulteriori ambiti di attività a rischio più elevato, da individuarsi con decreto ministeriale. l’art. 55, comma 5, lett. i), del </a:t>
                      </a:r>
                      <a:r>
                        <a:rPr lang="it-IT" sz="1600" b="1" cap="all" baseline="0" dirty="0" err="1">
                          <a:solidFill>
                            <a:schemeClr val="tx2"/>
                          </a:solidFill>
                          <a:latin typeface="+mn-lt"/>
                          <a:ea typeface="+mn-ea"/>
                          <a:cs typeface="+mn-cs"/>
                        </a:rPr>
                        <a:t>D.Lgs.</a:t>
                      </a:r>
                      <a:r>
                        <a:rPr lang="it-IT" sz="1600" b="1" cap="all" baseline="0" dirty="0">
                          <a:solidFill>
                            <a:schemeClr val="tx2"/>
                          </a:solidFill>
                          <a:latin typeface="+mn-lt"/>
                          <a:ea typeface="+mn-ea"/>
                          <a:cs typeface="+mn-cs"/>
                        </a:rPr>
                        <a:t> n. 81/2008 – che prevede a carico dei datori di lavoro e dirigenti “la sanzione amministrativa pecuniaria da 100 a 500 euro per ciascun lavoratore” nelle ipotesi in cui non abbiamo munito il personale occupato della tessera di riconoscimento – trova applicazione anche con riferimento agli ulteriori ambiti</a:t>
                      </a:r>
                    </a:p>
                  </a:txBody>
                  <a:tcPr marL="121770" marR="121770" marT="60885" marB="60885">
                    <a:solidFill>
                      <a:schemeClr val="accent3">
                        <a:lumMod val="20000"/>
                        <a:lumOff val="80000"/>
                      </a:schemeClr>
                    </a:solidFill>
                  </a:tcPr>
                </a:tc>
                <a:extLst>
                  <a:ext uri="{0D108BD9-81ED-4DB2-BD59-A6C34878D82A}">
                    <a16:rowId xmlns:a16="http://schemas.microsoft.com/office/drawing/2014/main" val="1599830975"/>
                  </a:ext>
                </a:extLst>
              </a:tr>
            </a:tbl>
          </a:graphicData>
        </a:graphic>
      </p:graphicFrame>
    </p:spTree>
    <p:extLst>
      <p:ext uri="{BB962C8B-B14F-4D97-AF65-F5344CB8AC3E}">
        <p14:creationId xmlns:p14="http://schemas.microsoft.com/office/powerpoint/2010/main" val="51497255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1498A">
            <a:alpha val="25000"/>
          </a:srgbClr>
        </a:solidFill>
      </a:spPr>
      <a:bodyPr wrap="square" lIns="0" tIns="0" rIns="0" bIns="0" rtlCol="0"/>
      <a:lstStyle>
        <a:defPPr>
          <a:defRPr/>
        </a:defPPr>
      </a:lstStyle>
    </a:sp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14446</TotalTime>
  <Words>4689</Words>
  <Application>Microsoft Office PowerPoint</Application>
  <PresentationFormat>Widescreen</PresentationFormat>
  <Paragraphs>396</Paragraphs>
  <Slides>39</Slides>
  <Notes>7</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39</vt:i4>
      </vt:variant>
    </vt:vector>
  </HeadingPairs>
  <TitlesOfParts>
    <vt:vector size="48" baseType="lpstr">
      <vt:lpstr>Aptos</vt:lpstr>
      <vt:lpstr>Aptos Display</vt:lpstr>
      <vt:lpstr>Aptos Narrow</vt:lpstr>
      <vt:lpstr>Arial</vt:lpstr>
      <vt:lpstr>Calibri</vt:lpstr>
      <vt:lpstr>Tahoma</vt:lpstr>
      <vt:lpstr>Wingdings</vt:lpstr>
      <vt:lpstr>Tema di Office</vt:lpstr>
      <vt:lpstr>Office Theme</vt:lpstr>
      <vt:lpstr> legge N. 34 E Novità PER LE PMI: LAVORO AGILE, ATTREZZATURE DI LAVORO, MODELLI ORGANIZZATIVI E FORMAZIONE DEI LAVORATORI </vt:lpstr>
      <vt:lpstr>Presentazione standard di PowerPoint</vt:lpstr>
      <vt:lpstr>Presentazione standard di PowerPoint</vt:lpstr>
      <vt:lpstr> REGIME TRANSITORIO PER IL NUOVO BADGE DI CANTIERE ELETTRONICO   </vt:lpstr>
      <vt:lpstr>Riferimenti normativi – tesserino di riconoscimento</vt:lpstr>
      <vt:lpstr>Presentazione standard di PowerPoint</vt:lpstr>
      <vt:lpstr>comma 3</vt:lpstr>
      <vt:lpstr>comma 2</vt:lpstr>
      <vt:lpstr>CIRCOLARE INL n. 1/2026</vt:lpstr>
      <vt:lpstr> FORMAZIONE DEL DATORE DI LAVORO: INDIVIDUAZIONE   </vt:lpstr>
      <vt:lpstr>DATORE DI LAVORO: ART. 2 e art. 299 TUSL</vt:lpstr>
      <vt:lpstr>DATORE DI LAVORO NELLE SENTENZE</vt:lpstr>
      <vt:lpstr>Dirigente e preposto</vt:lpstr>
      <vt:lpstr>DATORE DI LAVORO nel tusl</vt:lpstr>
      <vt:lpstr>FORMAZIONE DEL DATORE DI LAVORO</vt:lpstr>
      <vt:lpstr>FORMAZIONE DELL’IMPRESA AFFIDATARIA (EDILE E NON EDILE)</vt:lpstr>
      <vt:lpstr>FORMAZIONE DEL DATORE DI LAVORO</vt:lpstr>
      <vt:lpstr>Presentazione standard di PowerPoint</vt:lpstr>
      <vt:lpstr>FORMAZIONE DEL DATORE DI LAVORO RSPP (asr 2025)</vt:lpstr>
      <vt:lpstr>FORMAZIONE DEL DATORE DI LAVORO RSPP (asr 2025)</vt:lpstr>
      <vt:lpstr> sicurezza cantieri: formazione e figure coinvolte   </vt:lpstr>
      <vt:lpstr>percorsi formativi (parte ii)</vt:lpstr>
      <vt:lpstr>Presentazione standard di PowerPoint</vt:lpstr>
      <vt:lpstr>condizioni particolari (parte ii)</vt:lpstr>
      <vt:lpstr>Presentazione standard di PowerPoint</vt:lpstr>
      <vt:lpstr>Presentazione standard di PowerPoint</vt:lpstr>
      <vt:lpstr>Presentazione standard di PowerPoint</vt:lpstr>
      <vt:lpstr>Presentazione standard di PowerPoint</vt:lpstr>
      <vt:lpstr>soggetti formatori (parte i)</vt:lpstr>
      <vt:lpstr>soggetti formatori (parte i)</vt:lpstr>
      <vt:lpstr>requisiti dei docenti (parte i, punto 2)</vt:lpstr>
      <vt:lpstr>Presentazione standard di PowerPoint</vt:lpstr>
      <vt:lpstr>ASR 2011 – DISPOSIZIONI TRANSITORIE</vt:lpstr>
      <vt:lpstr>analisi dei fabbisogni formativi e contesto (parte iv)</vt:lpstr>
      <vt:lpstr>Presentazione standard di PowerPoint</vt:lpstr>
      <vt:lpstr> LA VERIFICA DELL’EFFICACIA DELLA FORMAZIONE </vt:lpstr>
      <vt:lpstr>Presentazione standard di PowerPoint</vt:lpstr>
      <vt:lpstr>Presentazione standard di PowerPoint</vt:lpstr>
      <vt:lpstr>Grazie per l’attenzione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disciplina della Patente a crediti:  le novità del decreto attuativo e le ulteriori istruzioni operative</dc:title>
  <dc:creator>Sassi Beatrice</dc:creator>
  <cp:lastModifiedBy>ANCE RELAZIONI INDUSTRIALI</cp:lastModifiedBy>
  <cp:revision>162</cp:revision>
  <cp:lastPrinted>2026-06-18T10:47:02Z</cp:lastPrinted>
  <dcterms:created xsi:type="dcterms:W3CDTF">2024-09-24T05:56:25Z</dcterms:created>
  <dcterms:modified xsi:type="dcterms:W3CDTF">2026-06-23T15:24:03Z</dcterms:modified>
</cp:coreProperties>
</file>